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1" r:id="rId3"/>
    <p:sldId id="261" r:id="rId4"/>
    <p:sldId id="346" r:id="rId5"/>
  </p:sldIdLst>
  <p:sldSz cx="9144000" cy="5715000" type="screen16x10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jörn Wilhelmsson" initials="BW" lastIdx="0" clrIdx="0">
    <p:extLst>
      <p:ext uri="{19B8F6BF-5375-455C-9EA6-DF929625EA0E}">
        <p15:presenceInfo xmlns:p15="http://schemas.microsoft.com/office/powerpoint/2012/main" userId="S-1-5-21-506447655-3228168094-816415892-24801" providerId="AD"/>
      </p:ext>
    </p:extLst>
  </p:cmAuthor>
  <p:cmAuthor id="2" name="Boel Andersson (fd Håkansson)" initials="BA(H" lastIdx="20" clrIdx="1">
    <p:extLst>
      <p:ext uri="{19B8F6BF-5375-455C-9EA6-DF929625EA0E}">
        <p15:presenceInfo xmlns:p15="http://schemas.microsoft.com/office/powerpoint/2012/main" userId="S-1-5-21-506447655-3228168094-816415892-23148" providerId="AD"/>
      </p:ext>
    </p:extLst>
  </p:cmAuthor>
  <p:cmAuthor id="3" name="Sara Saboya Modin" initials="SSM" lastIdx="2" clrIdx="2">
    <p:extLst>
      <p:ext uri="{19B8F6BF-5375-455C-9EA6-DF929625EA0E}">
        <p15:presenceInfo xmlns:p15="http://schemas.microsoft.com/office/powerpoint/2012/main" userId="S-1-5-21-506447655-3228168094-816415892-252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5A9B"/>
    <a:srgbClr val="33CCFF"/>
    <a:srgbClr val="1862A8"/>
    <a:srgbClr val="FFCC33"/>
    <a:srgbClr val="1862AB"/>
    <a:srgbClr val="0033CC"/>
    <a:srgbClr val="326ABE"/>
    <a:srgbClr val="3272BE"/>
    <a:srgbClr val="3275BE"/>
    <a:srgbClr val="306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77602" autoAdjust="0"/>
  </p:normalViewPr>
  <p:slideViewPr>
    <p:cSldViewPr>
      <p:cViewPr>
        <p:scale>
          <a:sx n="75" d="100"/>
          <a:sy n="75" d="100"/>
        </p:scale>
        <p:origin x="928" y="36"/>
      </p:cViewPr>
      <p:guideLst>
        <p:guide orient="horz" pos="2160"/>
        <p:guide pos="312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172" y="4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idhuvud_v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094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075" name="sidhuvud_h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84963" y="1"/>
            <a:ext cx="18127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 dirty="0"/>
              <a:t>2023-11-22</a:t>
            </a:r>
          </a:p>
        </p:txBody>
      </p:sp>
      <p:sp>
        <p:nvSpPr>
          <p:cNvPr id="3076" name="sidfot_v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604237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93437" y="9380538"/>
            <a:ext cx="604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3F1A724-DC2C-4914-AF46-D803EDFF403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87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6088" y="746125"/>
            <a:ext cx="5905500" cy="3690938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784" y="4690269"/>
            <a:ext cx="498653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sidfot_v_n"/>
          <p:cNvSpPr>
            <a:spLocks noChangeArrowheads="1"/>
          </p:cNvSpPr>
          <p:nvPr/>
        </p:nvSpPr>
        <p:spPr bwMode="auto">
          <a:xfrm>
            <a:off x="0" y="9380538"/>
            <a:ext cx="596684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sv-SE" sz="1200" dirty="0">
                <a:latin typeface="Times New Roman" charset="0"/>
              </a:rPr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190290" y="9380538"/>
            <a:ext cx="604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fld id="{1CE0CDAB-8E91-4251-9523-5A6A99D7A74F}" type="slidenum">
              <a:rPr lang="sv-SE" sz="1200">
                <a:latin typeface="Times New Roman" charset="0"/>
              </a:rPr>
              <a:pPr algn="r"/>
              <a:t>‹#›</a:t>
            </a:fld>
            <a:endParaRPr lang="sv-SE" sz="1200">
              <a:latin typeface="Times New Roman" charset="0"/>
            </a:endParaRPr>
          </a:p>
        </p:txBody>
      </p:sp>
      <p:sp>
        <p:nvSpPr>
          <p:cNvPr id="8" name="sidhuvud_v_n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094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sidhuvud_h_n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84963" y="1"/>
            <a:ext cx="18127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 dirty="0"/>
              <a:t>2023-11-22</a:t>
            </a:r>
          </a:p>
        </p:txBody>
      </p:sp>
    </p:spTree>
    <p:extLst>
      <p:ext uri="{BB962C8B-B14F-4D97-AF65-F5344CB8AC3E}">
        <p14:creationId xmlns:p14="http://schemas.microsoft.com/office/powerpoint/2010/main" val="175074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0521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1043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1564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6208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333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319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258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35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8619393" y="5217584"/>
            <a:ext cx="375138" cy="2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200" tIns="39396" rIns="80200" bIns="39396">
            <a:spAutoFit/>
          </a:bodyPr>
          <a:lstStyle/>
          <a:p>
            <a:pPr>
              <a:spcBef>
                <a:spcPct val="50000"/>
              </a:spcBef>
            </a:pPr>
            <a:fld id="{6077BA2F-4F97-47ED-BC04-84ECAD999CBA}" type="slidenum">
              <a:rPr lang="sv-SE" sz="11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sv-SE" sz="110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891" y="190800"/>
            <a:ext cx="763731" cy="107280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166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166" y="510646"/>
            <a:ext cx="5486400" cy="34290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166" y="4472782"/>
            <a:ext cx="5486400" cy="544958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376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9286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71139" y="317500"/>
            <a:ext cx="192112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3385" y="317500"/>
            <a:ext cx="5627077" cy="45720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3065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Languagetext_Bildbakgrund"/>
          <p:cNvSpPr txBox="1">
            <a:spLocks noChangeArrowheads="1"/>
          </p:cNvSpPr>
          <p:nvPr userDrawn="1"/>
        </p:nvSpPr>
        <p:spPr bwMode="auto">
          <a:xfrm>
            <a:off x="2851200" y="5382000"/>
            <a:ext cx="5625969" cy="19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1479" rIns="79767" bIns="0"/>
          <a:lstStyle/>
          <a:p>
            <a:pPr algn="r"/>
            <a:endParaRPr lang="sv-SE" sz="1200" dirty="0">
              <a:solidFill>
                <a:srgbClr val="003B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3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polis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4D7F30-A8E5-428C-AA21-119FF4DB5826}"/>
              </a:ext>
            </a:extLst>
          </p:cNvPr>
          <p:cNvSpPr/>
          <p:nvPr userDrawn="1"/>
        </p:nvSpPr>
        <p:spPr bwMode="auto">
          <a:xfrm>
            <a:off x="-18000" y="-18000"/>
            <a:ext cx="9180000" cy="5733000"/>
          </a:xfrm>
          <a:prstGeom prst="rect">
            <a:avLst/>
          </a:prstGeom>
          <a:solidFill>
            <a:schemeClr val="bg1"/>
          </a:solidFill>
          <a:ln w="12699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AB316FA-E845-4AEF-BB27-91A57BBF7C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65212"/>
            <a:ext cx="512570" cy="720000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E1F2C01A-202A-4F0C-B25C-897896A6D3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78000" y="5217584"/>
            <a:ext cx="446400" cy="2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200" tIns="39396" rIns="80200" bIns="39396">
            <a:spAutoFit/>
          </a:bodyPr>
          <a:lstStyle/>
          <a:p>
            <a:pPr algn="r">
              <a:spcBef>
                <a:spcPct val="50000"/>
              </a:spcBef>
            </a:pPr>
            <a:fld id="{FE9CE125-4B7D-4DAD-AFDF-FC7D0B70E349}" type="slidenum">
              <a:rPr lang="sv-SE" sz="1100"/>
              <a:pPr algn="r">
                <a:spcBef>
                  <a:spcPct val="50000"/>
                </a:spcBef>
              </a:pPr>
              <a:t>‹#›</a:t>
            </a:fld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60226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435" y="3672417"/>
            <a:ext cx="7772400" cy="113506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435" y="2422261"/>
            <a:ext cx="7772400" cy="12501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297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3385" y="1345332"/>
            <a:ext cx="3748454" cy="354416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92515" y="1345332"/>
            <a:ext cx="3799743" cy="354416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52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066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066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7309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555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22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435" cy="96837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538" y="227542"/>
            <a:ext cx="5111262" cy="471819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195917"/>
            <a:ext cx="3008435" cy="3533791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217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3385" y="317500"/>
            <a:ext cx="7688874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4" tIns="39396" rIns="63814" bIns="393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Rubrikområde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385" y="1332177"/>
            <a:ext cx="7687384" cy="355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195" tIns="39396" rIns="70195" bIns="39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Nivå ett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4"/>
            <a:endParaRPr lang="sv-S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478000" y="5217584"/>
            <a:ext cx="446400" cy="2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200" tIns="39396" rIns="80200" bIns="39396">
            <a:spAutoFit/>
          </a:bodyPr>
          <a:lstStyle/>
          <a:p>
            <a:pPr algn="r">
              <a:spcBef>
                <a:spcPct val="50000"/>
              </a:spcBef>
            </a:pPr>
            <a:fld id="{FE9CE125-4B7D-4DAD-AFDF-FC7D0B70E349}" type="slidenum">
              <a:rPr lang="sv-SE" sz="1100"/>
              <a:pPr algn="r">
                <a:spcBef>
                  <a:spcPct val="50000"/>
                </a:spcBef>
              </a:pPr>
              <a:t>‹#›</a:t>
            </a:fld>
            <a:endParaRPr lang="sv-SE" sz="1100" dirty="0"/>
          </a:p>
        </p:txBody>
      </p:sp>
      <p:sp>
        <p:nvSpPr>
          <p:cNvPr id="1038" name="Languagetext_Bildbakgrund"/>
          <p:cNvSpPr txBox="1">
            <a:spLocks noChangeArrowheads="1"/>
          </p:cNvSpPr>
          <p:nvPr/>
        </p:nvSpPr>
        <p:spPr bwMode="auto">
          <a:xfrm>
            <a:off x="2236431" y="5412053"/>
            <a:ext cx="225969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sv-SE" sz="1000" dirty="0"/>
              <a:t> </a:t>
            </a:r>
          </a:p>
        </p:txBody>
      </p:sp>
      <p:sp>
        <p:nvSpPr>
          <p:cNvPr id="1045" name="Blue_line"/>
          <p:cNvSpPr>
            <a:spLocks noChangeShapeType="1"/>
          </p:cNvSpPr>
          <p:nvPr/>
        </p:nvSpPr>
        <p:spPr bwMode="auto">
          <a:xfrm>
            <a:off x="2236431" y="5349875"/>
            <a:ext cx="6154338" cy="0"/>
          </a:xfrm>
          <a:prstGeom prst="line">
            <a:avLst/>
          </a:prstGeom>
          <a:noFill/>
          <a:ln w="57150">
            <a:solidFill>
              <a:srgbClr val="1862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sv-SE"/>
          </a:p>
        </p:txBody>
      </p:sp>
      <p:sp>
        <p:nvSpPr>
          <p:cNvPr id="10" name="DateText_Bildbakgrund"/>
          <p:cNvSpPr txBox="1">
            <a:spLocks noChangeArrowheads="1"/>
          </p:cNvSpPr>
          <p:nvPr userDrawn="1"/>
        </p:nvSpPr>
        <p:spPr bwMode="auto">
          <a:xfrm>
            <a:off x="2851200" y="5382000"/>
            <a:ext cx="5625969" cy="23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479" rIns="79767" bIns="41479">
            <a:spAutoFit/>
          </a:bodyPr>
          <a:lstStyle/>
          <a:p>
            <a:pPr algn="r"/>
            <a:r>
              <a:rPr lang="sv-SE" sz="1000" dirty="0">
                <a:latin typeface="Times New Roman" pitchFamily="18" charset="0"/>
                <a:cs typeface="Times New Roman" pitchFamily="18" charset="0"/>
              </a:rPr>
              <a:t>2023-11-22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0" y="4845600"/>
            <a:ext cx="1742400" cy="6497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65A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9pPr>
    </p:titleStyle>
    <p:bodyStyle>
      <a:lvl1pPr marL="168840" indent="-16884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90941" indent="-16884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800">
          <a:solidFill>
            <a:srgbClr val="4D4D4D"/>
          </a:solidFill>
          <a:latin typeface="+mn-lt"/>
        </a:defRPr>
      </a:lvl2pPr>
      <a:lvl3pPr marL="1046809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1400">
          <a:solidFill>
            <a:srgbClr val="4D4D4D"/>
          </a:solidFill>
          <a:latin typeface="+mn-lt"/>
        </a:defRPr>
      </a:lvl3pPr>
      <a:lvl4pPr marL="1418257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200">
          <a:solidFill>
            <a:schemeClr val="tx1"/>
          </a:solidFill>
          <a:latin typeface="+mn-lt"/>
        </a:defRPr>
      </a:lvl4pPr>
      <a:lvl5pPr marL="1823474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5pPr>
      <a:lvl6pPr marL="2228690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6pPr>
      <a:lvl7pPr marL="2633906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7pPr>
      <a:lvl8pPr marL="3039123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8pPr>
      <a:lvl9pPr marL="3444339" indent="-202608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nica.odelind@polisen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Platshållare för text 1"/>
          <p:cNvSpPr>
            <a:spLocks/>
          </p:cNvSpPr>
          <p:nvPr/>
        </p:nvSpPr>
        <p:spPr bwMode="auto">
          <a:xfrm>
            <a:off x="633046" y="1292465"/>
            <a:ext cx="6963508" cy="106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862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862A8"/>
                </a:solidFill>
                <a:miter lim="800000"/>
                <a:headEnd/>
                <a:tailEnd/>
              </a14:hiddenLine>
            </a:ext>
          </a:extLst>
        </p:spPr>
        <p:txBody>
          <a:bodyPr lIns="15953" tIns="31907" rIns="15953" bIns="31907" anchor="b"/>
          <a:lstStyle/>
          <a:p>
            <a:pPr defTabSz="405216" eaLnBrk="1" hangingPunct="1"/>
            <a:r>
              <a:rPr lang="sv-SE" sz="3200" b="1" dirty="0">
                <a:solidFill>
                  <a:srgbClr val="165A9B"/>
                </a:solidFill>
              </a:rPr>
              <a:t>Polismyndighetens strategi för det brottsförebyggande arbetet</a:t>
            </a:r>
          </a:p>
        </p:txBody>
      </p:sp>
      <p:sp>
        <p:nvSpPr>
          <p:cNvPr id="30727" name="Blue_line"/>
          <p:cNvSpPr>
            <a:spLocks noChangeShapeType="1"/>
          </p:cNvSpPr>
          <p:nvPr/>
        </p:nvSpPr>
        <p:spPr bwMode="auto">
          <a:xfrm>
            <a:off x="0" y="2862000"/>
            <a:ext cx="9144000" cy="0"/>
          </a:xfrm>
          <a:prstGeom prst="line">
            <a:avLst/>
          </a:prstGeom>
          <a:noFill/>
          <a:ln w="203200">
            <a:solidFill>
              <a:srgbClr val="FF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sv-SE"/>
          </a:p>
        </p:txBody>
      </p:sp>
      <p:pic>
        <p:nvPicPr>
          <p:cNvPr id="4" name="Pol_bild_FS">
            <a:extLst>
              <a:ext uri="{FF2B5EF4-FFF2-40B4-BE49-F238E27FC236}">
                <a16:creationId xmlns:a16="http://schemas.microsoft.com/office/drawing/2014/main" id="{9194A7EE-172F-41B6-BA4B-3DFCDF33E48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9100"/>
            <a:ext cx="9144000" cy="279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086FDC6-D32E-4F3F-BB85-B8D5975F6B81}"/>
              </a:ext>
            </a:extLst>
          </p:cNvPr>
          <p:cNvSpPr/>
          <p:nvPr/>
        </p:nvSpPr>
        <p:spPr bwMode="auto">
          <a:xfrm>
            <a:off x="0" y="902268"/>
            <a:ext cx="9144000" cy="3763719"/>
          </a:xfrm>
          <a:prstGeom prst="rect">
            <a:avLst/>
          </a:prstGeom>
          <a:solidFill>
            <a:schemeClr val="accent1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51942FF3-8D3C-4020-9219-E7AAF1C4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1256928"/>
            <a:ext cx="7688874" cy="952500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Målbild och grundläggande förutsättningar för brottsförebyggande arbete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8018B9A8-017D-4F26-BB68-ED0B9E2B0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252505"/>
            <a:ext cx="7687384" cy="3557323"/>
          </a:xfrm>
        </p:spPr>
        <p:txBody>
          <a:bodyPr/>
          <a:lstStyle/>
          <a:p>
            <a:r>
              <a:rPr lang="sv-SE" sz="1600" dirty="0">
                <a:solidFill>
                  <a:schemeClr val="bg1"/>
                </a:solidFill>
              </a:rPr>
              <a:t>Proaktivt förhållningssätt</a:t>
            </a:r>
          </a:p>
          <a:p>
            <a:r>
              <a:rPr lang="sv-SE" sz="1600" dirty="0">
                <a:solidFill>
                  <a:schemeClr val="bg1"/>
                </a:solidFill>
              </a:rPr>
              <a:t>Brottstriangeln</a:t>
            </a:r>
          </a:p>
          <a:p>
            <a:r>
              <a:rPr lang="sv-SE" sz="1600" dirty="0">
                <a:solidFill>
                  <a:schemeClr val="bg1"/>
                </a:solidFill>
              </a:rPr>
              <a:t>Problemorienterat polisarbete/SARA-modellen</a:t>
            </a:r>
          </a:p>
          <a:p>
            <a:r>
              <a:rPr lang="sv-SE" sz="1600" dirty="0">
                <a:solidFill>
                  <a:schemeClr val="bg1"/>
                </a:solidFill>
              </a:rPr>
              <a:t>Kunskapsbaserat arbetssätt</a:t>
            </a:r>
          </a:p>
          <a:p>
            <a:r>
              <a:rPr lang="sv-SE" sz="1600" dirty="0" err="1">
                <a:solidFill>
                  <a:schemeClr val="bg1"/>
                </a:solidFill>
              </a:rPr>
              <a:t>Situationell</a:t>
            </a:r>
            <a:r>
              <a:rPr lang="sv-SE" sz="1600" dirty="0">
                <a:solidFill>
                  <a:schemeClr val="bg1"/>
                </a:solidFill>
              </a:rPr>
              <a:t> brottsprevention</a:t>
            </a:r>
          </a:p>
          <a:p>
            <a:r>
              <a:rPr lang="sv-SE" sz="1600" dirty="0">
                <a:solidFill>
                  <a:schemeClr val="bg1"/>
                </a:solidFill>
              </a:rPr>
              <a:t>Samverkan och delaktighet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892AE596-9F7E-4D1D-A53E-B9F920A17180}"/>
              </a:ext>
            </a:extLst>
          </p:cNvPr>
          <p:cNvSpPr txBox="1">
            <a:spLocks/>
          </p:cNvSpPr>
          <p:nvPr/>
        </p:nvSpPr>
        <p:spPr bwMode="auto">
          <a:xfrm>
            <a:off x="467543" y="313162"/>
            <a:ext cx="7924715" cy="35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4" tIns="39396" rIns="63814" bIns="393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0" cap="all" spc="300" baseline="0">
                <a:solidFill>
                  <a:srgbClr val="1862A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5pPr>
            <a:lvl6pPr marL="405216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6pPr>
            <a:lvl7pPr marL="810433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7pPr>
            <a:lvl8pPr marL="1215649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8pPr>
            <a:lvl9pPr marL="1620865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9pPr>
          </a:lstStyle>
          <a:p>
            <a:r>
              <a:rPr lang="sv-SE" b="1" dirty="0"/>
              <a:t>Polismyndighetens strategi för brottsförebyggande arbete</a:t>
            </a:r>
          </a:p>
        </p:txBody>
      </p:sp>
    </p:spTree>
    <p:extLst>
      <p:ext uri="{BB962C8B-B14F-4D97-AF65-F5344CB8AC3E}">
        <p14:creationId xmlns:p14="http://schemas.microsoft.com/office/powerpoint/2010/main" val="65862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CF72503F-419E-485C-93D1-5E242C655CE7}"/>
              </a:ext>
            </a:extLst>
          </p:cNvPr>
          <p:cNvSpPr/>
          <p:nvPr/>
        </p:nvSpPr>
        <p:spPr bwMode="auto">
          <a:xfrm>
            <a:off x="0" y="913284"/>
            <a:ext cx="9144000" cy="3763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B592B389-63A6-4BC3-B513-B48C3E800660}"/>
              </a:ext>
            </a:extLst>
          </p:cNvPr>
          <p:cNvSpPr txBox="1">
            <a:spLocks/>
          </p:cNvSpPr>
          <p:nvPr/>
        </p:nvSpPr>
        <p:spPr bwMode="auto">
          <a:xfrm>
            <a:off x="0" y="299514"/>
            <a:ext cx="9144000" cy="35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4" tIns="39396" rIns="63814" bIns="393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0" cap="all" spc="300" baseline="0">
                <a:solidFill>
                  <a:srgbClr val="1862A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5pPr>
            <a:lvl6pPr marL="405216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6pPr>
            <a:lvl7pPr marL="810433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7pPr>
            <a:lvl8pPr marL="1215649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8pPr>
            <a:lvl9pPr marL="1620865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9pPr>
          </a:lstStyle>
          <a:p>
            <a:r>
              <a:rPr lang="sv-SE" b="1" dirty="0"/>
              <a:t>Implementeringen av Polismyndighetens brottsförebyggande strategi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F6726A-9551-4A43-82EA-732D76C10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332177"/>
            <a:ext cx="7687384" cy="2965483"/>
          </a:xfrm>
        </p:spPr>
        <p:txBody>
          <a:bodyPr/>
          <a:lstStyle/>
          <a:p>
            <a:pPr marL="253261" lvl="1" indent="0">
              <a:buNone/>
            </a:pPr>
            <a:r>
              <a:rPr lang="sv-SE" b="1" dirty="0"/>
              <a:t>Inrättande av analysfunktion</a:t>
            </a:r>
          </a:p>
          <a:p>
            <a:pPr marL="422101" lvl="1"/>
            <a:endParaRPr lang="sv-SE" dirty="0"/>
          </a:p>
          <a:p>
            <a:pPr marL="253261" lvl="1" indent="0">
              <a:buNone/>
            </a:pPr>
            <a:r>
              <a:rPr lang="sv-SE" b="1" dirty="0"/>
              <a:t>Kompetenshöjande åtgärder</a:t>
            </a:r>
          </a:p>
          <a:p>
            <a:pPr marL="422101" lvl="1"/>
            <a:endParaRPr lang="sv-SE" b="1" dirty="0"/>
          </a:p>
          <a:p>
            <a:pPr marL="253261" lvl="1" indent="0">
              <a:buNone/>
            </a:pPr>
            <a:r>
              <a:rPr lang="sv-SE" b="1" dirty="0"/>
              <a:t>Mål och uppföljningsmodell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302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0263B97-ED62-4059-8C3E-96EF7E80CD19}"/>
              </a:ext>
            </a:extLst>
          </p:cNvPr>
          <p:cNvSpPr/>
          <p:nvPr/>
        </p:nvSpPr>
        <p:spPr bwMode="auto">
          <a:xfrm>
            <a:off x="0" y="913284"/>
            <a:ext cx="9144000" cy="3763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90941" lvl="1" indent="-168840" eaLnBrk="1" hangingPunct="1">
              <a:spcBef>
                <a:spcPct val="20000"/>
              </a:spcBef>
              <a:buSzPct val="100000"/>
              <a:buFontTx/>
              <a:buChar char="–"/>
            </a:pPr>
            <a:endParaRPr lang="sv-SE" sz="1800" kern="0" dirty="0">
              <a:solidFill>
                <a:srgbClr val="4D4D4D"/>
              </a:solidFill>
              <a:latin typeface="Arial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8034457-7173-4EFB-8F92-BDE95B3B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326" y="2209428"/>
            <a:ext cx="8609348" cy="952500"/>
          </a:xfrm>
        </p:spPr>
        <p:txBody>
          <a:bodyPr/>
          <a:lstStyle/>
          <a:p>
            <a:r>
              <a:rPr lang="sv-SE" sz="2400" dirty="0"/>
              <a:t>Tack för mig</a:t>
            </a:r>
            <a:br>
              <a:rPr lang="sv-SE" sz="2400" dirty="0"/>
            </a:br>
            <a:r>
              <a:rPr lang="sv-SE" sz="2400" dirty="0"/>
              <a:t>Annica Odelind, UB Nord, Nationella operativa enheten</a:t>
            </a:r>
            <a:br>
              <a:rPr lang="sv-SE" sz="2400" dirty="0"/>
            </a:br>
            <a:r>
              <a:rPr lang="sv-SE" sz="2400" dirty="0">
                <a:hlinkClick r:id="rId3"/>
              </a:rPr>
              <a:t>annica.odelind@polisen.se</a:t>
            </a:r>
            <a:r>
              <a:rPr lang="sv-SE" sz="2400" dirty="0"/>
              <a:t>, 070-312 35 18</a:t>
            </a:r>
          </a:p>
        </p:txBody>
      </p:sp>
    </p:spTree>
    <p:extLst>
      <p:ext uri="{BB962C8B-B14F-4D97-AF65-F5344CB8AC3E}">
        <p14:creationId xmlns:p14="http://schemas.microsoft.com/office/powerpoint/2010/main" val="241244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rgbClr val="000000"/>
      </a:dk1>
      <a:lt1>
        <a:srgbClr val="FFFFFF"/>
      </a:lt1>
      <a:dk2>
        <a:srgbClr val="000000"/>
      </a:dk2>
      <a:lt2>
        <a:srgbClr val="9B9B9B"/>
      </a:lt2>
      <a:accent1>
        <a:srgbClr val="1862A8"/>
      </a:accent1>
      <a:accent2>
        <a:srgbClr val="FFCC33"/>
      </a:accent2>
      <a:accent3>
        <a:srgbClr val="BB2B20"/>
      </a:accent3>
      <a:accent4>
        <a:srgbClr val="009DE0"/>
      </a:accent4>
      <a:accent5>
        <a:srgbClr val="033A5F"/>
      </a:accent5>
      <a:accent6>
        <a:srgbClr val="A2C037"/>
      </a:accent6>
      <a:hlink>
        <a:srgbClr val="289548"/>
      </a:hlink>
      <a:folHlink>
        <a:srgbClr val="009DE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4BA4F5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4394DE"/>
        </a:accent6>
        <a:hlink>
          <a:srgbClr val="FF7E2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33"/>
        </a:accent1>
        <a:accent2>
          <a:srgbClr val="326ABE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2C5FAC"/>
        </a:accent6>
        <a:hlink>
          <a:srgbClr val="FF0033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l_presentation_l_16_10.potx" id="{2E2FFD04-4C00-4D3A-8DF4-E27039E6021A}" vid="{DD9FA27C-CA1B-4C75-9F90-220E10FD2CC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pol_presentation_l_16_10</Template>
  <TotalTime>0</TotalTime>
  <Words>71</Words>
  <Application>Microsoft Office PowerPoint</Application>
  <PresentationFormat>Bildspel på skärmen (16:10)</PresentationFormat>
  <Paragraphs>20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Office-tema</vt:lpstr>
      <vt:lpstr>PowerPoint-presentation</vt:lpstr>
      <vt:lpstr>Målbild och grundläggande förutsättningar för brottsförebyggande arbete </vt:lpstr>
      <vt:lpstr>PowerPoint-presentation</vt:lpstr>
      <vt:lpstr>Tack för mig Annica Odelind, UB Nord, Nationella operativa enheten annica.odelind@polisen.se, 070-312 35 18</vt:lpstr>
    </vt:vector>
  </TitlesOfParts>
  <Company>Polisen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Björn Wilhelmsson</dc:creator>
  <cp:lastModifiedBy>Annica Odelind</cp:lastModifiedBy>
  <cp:revision>212</cp:revision>
  <cp:lastPrinted>2014-10-01T07:36:37Z</cp:lastPrinted>
  <dcterms:created xsi:type="dcterms:W3CDTF">2022-02-15T08:07:44Z</dcterms:created>
  <dcterms:modified xsi:type="dcterms:W3CDTF">2023-11-22T09:51:07Z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P_presentationsmall">
    <vt:lpwstr>officiell2</vt:lpwstr>
  </property>
  <property fmtid="{D5CDD505-2E9C-101B-9397-08002B2CF9AE}" pid="3" name="RP_organisation">
    <vt:lpwstr>Polisregion Mitt</vt:lpwstr>
  </property>
  <property fmtid="{D5CDD505-2E9C-101B-9397-08002B2CF9AE}" pid="4" name="RP_ver">
    <vt:lpwstr>3</vt:lpwstr>
  </property>
  <property fmtid="{D5CDD505-2E9C-101B-9397-08002B2CF9AE}" pid="5" name="RP_orientering">
    <vt:lpwstr>liggande</vt:lpwstr>
  </property>
  <property fmtid="{D5CDD505-2E9C-101B-9397-08002B2CF9AE}" pid="6" name="RP_polisenlogo">
    <vt:lpwstr>ja</vt:lpwstr>
  </property>
  <property fmtid="{D5CDD505-2E9C-101B-9397-08002B2CF9AE}" pid="7" name="Pol_2015">
    <vt:lpwstr>ja</vt:lpwstr>
  </property>
  <property fmtid="{D5CDD505-2E9C-101B-9397-08002B2CF9AE}" pid="8" name="RP_Språk">
    <vt:lpwstr>3</vt:lpwstr>
  </property>
  <property fmtid="{D5CDD505-2E9C-101B-9397-08002B2CF9AE}" pid="9" name="RP_Format">
    <vt:lpwstr>16_10</vt:lpwstr>
  </property>
  <property fmtid="{D5CDD505-2E9C-101B-9397-08002B2CF9AE}" pid="10" name="RP_Arbetsbok">
    <vt:lpwstr>RP_Presentation</vt:lpwstr>
  </property>
  <property fmtid="{D5CDD505-2E9C-101B-9397-08002B2CF9AE}" pid="11" name="EK_Datum_Visible">
    <vt:lpwstr>ja</vt:lpwstr>
  </property>
  <property fmtid="{D5CDD505-2E9C-101B-9397-08002B2CF9AE}" pid="12" name="EK_Namn_Visible">
    <vt:lpwstr>nej</vt:lpwstr>
  </property>
  <property fmtid="{D5CDD505-2E9C-101B-9397-08002B2CF9AE}" pid="13" name="EK_Division_Visible">
    <vt:lpwstr>nej</vt:lpwstr>
  </property>
  <property fmtid="{D5CDD505-2E9C-101B-9397-08002B2CF9AE}" pid="14" name="EK_Myndighet_Visible">
    <vt:lpwstr>nej</vt:lpwstr>
  </property>
  <property fmtid="{D5CDD505-2E9C-101B-9397-08002B2CF9AE}" pid="15" name="EK_Namn_H_Visible">
    <vt:lpwstr>ja</vt:lpwstr>
  </property>
  <property fmtid="{D5CDD505-2E9C-101B-9397-08002B2CF9AE}" pid="16" name="EK_Division_H_Visible">
    <vt:lpwstr>nej</vt:lpwstr>
  </property>
  <property fmtid="{D5CDD505-2E9C-101B-9397-08002B2CF9AE}" pid="17" name="EK_Arbenhet_under_logo">
    <vt:lpwstr>nej</vt:lpwstr>
  </property>
  <property fmtid="{D5CDD505-2E9C-101B-9397-08002B2CF9AE}" pid="18" name="EK_Org_under_logo">
    <vt:lpwstr>nej</vt:lpwstr>
  </property>
  <property fmtid="{D5CDD505-2E9C-101B-9397-08002B2CF9AE}" pid="19" name="RP_Stödrubrik">
    <vt:lpwstr/>
  </property>
  <property fmtid="{D5CDD505-2E9C-101B-9397-08002B2CF9AE}" pid="20" name="RP_InkluderaRubrikSida">
    <vt:lpwstr>nej</vt:lpwstr>
  </property>
  <property fmtid="{D5CDD505-2E9C-101B-9397-08002B2CF9AE}" pid="21" name="RP_Datum">
    <vt:lpwstr>2023-11-22</vt:lpwstr>
  </property>
  <property fmtid="{D5CDD505-2E9C-101B-9397-08002B2CF9AE}" pid="22" name="RP_Arbetsenhet">
    <vt:lpwstr/>
  </property>
  <property fmtid="{D5CDD505-2E9C-101B-9397-08002B2CF9AE}" pid="23" name="RP_Underenhet">
    <vt:lpwstr/>
  </property>
  <property fmtid="{D5CDD505-2E9C-101B-9397-08002B2CF9AE}" pid="24" name="RP_Namn">
    <vt:lpwstr/>
  </property>
  <property fmtid="{D5CDD505-2E9C-101B-9397-08002B2CF9AE}" pid="25" name="RP_Myndighet">
    <vt:lpwstr>Polisregion Mitt</vt:lpwstr>
  </property>
  <property fmtid="{D5CDD505-2E9C-101B-9397-08002B2CF9AE}" pid="26" name="RP_Bokstav">
    <vt:lpwstr>PRM</vt:lpwstr>
  </property>
  <property fmtid="{D5CDD505-2E9C-101B-9397-08002B2CF9AE}" pid="27" name="EK_Sparad_Idag">
    <vt:lpwstr>2023-11-22</vt:lpwstr>
  </property>
</Properties>
</file>