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9" r:id="rId2"/>
    <p:sldId id="307" r:id="rId3"/>
    <p:sldId id="288" r:id="rId4"/>
    <p:sldId id="291" r:id="rId5"/>
    <p:sldId id="308" r:id="rId6"/>
    <p:sldId id="311" r:id="rId7"/>
    <p:sldId id="312" r:id="rId8"/>
    <p:sldId id="313" r:id="rId9"/>
    <p:sldId id="314" r:id="rId10"/>
    <p:sldId id="317" r:id="rId11"/>
    <p:sldId id="316" r:id="rId12"/>
    <p:sldId id="318" r:id="rId13"/>
    <p:sldId id="321" r:id="rId14"/>
    <p:sldId id="319" r:id="rId15"/>
    <p:sldId id="320" r:id="rId16"/>
    <p:sldId id="268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  <p15:guide id="3" pos="6471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574" userDrawn="1">
          <p15:clr>
            <a:srgbClr val="A4A3A4"/>
          </p15:clr>
        </p15:guide>
        <p15:guide id="6" pos="2933" userDrawn="1">
          <p15:clr>
            <a:srgbClr val="A4A3A4"/>
          </p15:clr>
        </p15:guide>
        <p15:guide id="7" pos="5292" userDrawn="1">
          <p15:clr>
            <a:srgbClr val="A4A3A4"/>
          </p15:clr>
        </p15:guide>
        <p15:guide id="8" pos="1753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75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18"/>
    <a:srgbClr val="BFDFE7"/>
    <a:srgbClr val="CBD96B"/>
    <a:srgbClr val="E2BA71"/>
    <a:srgbClr val="80C0CE"/>
    <a:srgbClr val="006176"/>
    <a:srgbClr val="009BBC"/>
    <a:srgbClr val="EE7203"/>
    <a:srgbClr val="AA026D"/>
    <a:srgbClr val="006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59490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102" y="444"/>
      </p:cViewPr>
      <p:guideLst>
        <p:guide orient="horz" pos="2160"/>
        <p:guide pos="4112"/>
        <p:guide pos="6471"/>
        <p:guide pos="166"/>
        <p:guide pos="574"/>
        <p:guide pos="2933"/>
        <p:guide pos="5292"/>
        <p:guide pos="1753"/>
        <p:guide pos="3840"/>
        <p:guide pos="75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5" d="100"/>
          <a:sy n="85" d="100"/>
        </p:scale>
        <p:origin x="217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36029DE-85A3-9440-A566-DABC9CA4FB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AC889E6-9813-644F-9E6B-AB6F8BA98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1BB66-3187-694E-96E3-8E0C0BCE29BA}" type="datetimeFigureOut">
              <a:rPr lang="sv-SE" smtClean="0"/>
              <a:t>2023-11-20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88FAA5D-824D-9945-B2BD-603FF9B89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80CF5E7-3734-104F-9532-A699D1044B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FDF4E-9E54-9345-94EA-C3A87F91CA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69447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0D829-BB8B-0E45-939A-2C5AE18C519C}" type="datetimeFigureOut">
              <a:rPr lang="sv-SE" smtClean="0"/>
              <a:t>2023-11-20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8EF20-16CC-DD46-BEBC-F3CC5BED83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3617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5077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Bilderna</a:t>
            </a:r>
            <a:r>
              <a:rPr lang="sv-SE" baseline="0" dirty="0" smtClean="0"/>
              <a:t> 6-9 kan tas bort om man vill ha en kortversion</a:t>
            </a:r>
          </a:p>
          <a:p>
            <a:pPr>
              <a:spcBef>
                <a:spcPts val="1200"/>
              </a:spcBef>
            </a:pPr>
            <a:r>
              <a:rPr lang="sv-SE" sz="1200" b="1" dirty="0" smtClean="0">
                <a:solidFill>
                  <a:schemeClr val="accent1"/>
                </a:solidFill>
              </a:rPr>
              <a:t>Järva</a:t>
            </a:r>
            <a:r>
              <a:rPr lang="sv-SE" sz="1200" dirty="0" smtClean="0"/>
              <a:t> – de flesta hus är byggda under 1970-talet. 5868 </a:t>
            </a:r>
            <a:r>
              <a:rPr lang="sv-SE" sz="1200" dirty="0" err="1" smtClean="0"/>
              <a:t>lgh</a:t>
            </a:r>
            <a:r>
              <a:rPr lang="sv-SE" sz="1200" dirty="0" smtClean="0"/>
              <a:t>/116 lokaler</a:t>
            </a:r>
          </a:p>
          <a:p>
            <a:pPr>
              <a:spcBef>
                <a:spcPts val="1200"/>
              </a:spcBef>
            </a:pPr>
            <a:r>
              <a:rPr lang="sv-SE" sz="1200" b="1" dirty="0" smtClean="0">
                <a:solidFill>
                  <a:schemeClr val="accent1"/>
                </a:solidFill>
              </a:rPr>
              <a:t>Västerort</a:t>
            </a:r>
            <a:r>
              <a:rPr lang="sv-SE" sz="1200" dirty="0" smtClean="0"/>
              <a:t> – de flesta hus är byggda under 1950-talet. 7435 </a:t>
            </a:r>
            <a:r>
              <a:rPr lang="sv-SE" sz="1200" dirty="0" err="1" smtClean="0"/>
              <a:t>lgh</a:t>
            </a:r>
            <a:r>
              <a:rPr lang="sv-SE" sz="1200" dirty="0" smtClean="0"/>
              <a:t>/680 lokaler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dirty="0" smtClean="0">
                <a:solidFill>
                  <a:schemeClr val="accent1"/>
                </a:solidFill>
              </a:rPr>
              <a:t>Innerstaden</a:t>
            </a:r>
            <a:r>
              <a:rPr lang="sv-SE" sz="1200" dirty="0" smtClean="0"/>
              <a:t> – hus med skiftande karaktär och byggnadsår  5497 </a:t>
            </a:r>
            <a:r>
              <a:rPr lang="sv-SE" sz="1200" dirty="0" err="1" smtClean="0"/>
              <a:t>lgh</a:t>
            </a:r>
            <a:r>
              <a:rPr lang="sv-SE" sz="1200" dirty="0" smtClean="0"/>
              <a:t>/699 lokaler</a:t>
            </a:r>
          </a:p>
          <a:p>
            <a:pPr>
              <a:spcBef>
                <a:spcPts val="1200"/>
              </a:spcBef>
            </a:pPr>
            <a:r>
              <a:rPr lang="sv-SE" sz="1200" b="1" dirty="0" smtClean="0">
                <a:solidFill>
                  <a:schemeClr val="accent1"/>
                </a:solidFill>
              </a:rPr>
              <a:t>Söderort</a:t>
            </a:r>
            <a:r>
              <a:rPr lang="sv-SE" sz="1200" dirty="0" smtClean="0"/>
              <a:t> – de flesta hus är byggda under 1940-, 1950- och 1960-talet 7186 </a:t>
            </a:r>
            <a:r>
              <a:rPr lang="sv-SE" sz="1200" dirty="0" err="1" smtClean="0"/>
              <a:t>lgh</a:t>
            </a:r>
            <a:r>
              <a:rPr lang="sv-SE" sz="1200" dirty="0" smtClean="0"/>
              <a:t>/872 lokaler</a:t>
            </a:r>
          </a:p>
          <a:p>
            <a:pPr>
              <a:spcBef>
                <a:spcPts val="1200"/>
              </a:spcBef>
            </a:pPr>
            <a:endParaRPr lang="sv-SE" sz="1200" dirty="0" smtClean="0"/>
          </a:p>
          <a:p>
            <a:pPr>
              <a:spcBef>
                <a:spcPts val="1200"/>
              </a:spcBef>
            </a:pPr>
            <a:r>
              <a:rPr lang="sv-SE" sz="1200" b="1" dirty="0" smtClean="0"/>
              <a:t>Här</a:t>
            </a:r>
            <a:r>
              <a:rPr lang="sv-SE" sz="1200" b="1" baseline="0" dirty="0" smtClean="0"/>
              <a:t> ser vi också Svenska Bostäders fem olika kontor varifrån våra medarbetare kan jobba ifrån: Vällingby, Husby, Tensta, Södermalm och Dalen. Dotterbolaget Stadsholmen har sitt kontor på Södermalm.</a:t>
            </a:r>
            <a:endParaRPr lang="sv-SE" sz="1200" b="1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631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5</a:t>
            </a:r>
            <a:r>
              <a:rPr lang="sv-SE" baseline="0" dirty="0" smtClean="0"/>
              <a:t> 868 lägenheter och 116 lokaler. </a:t>
            </a:r>
          </a:p>
          <a:p>
            <a:r>
              <a:rPr lang="sv-SE" baseline="0" dirty="0" smtClean="0"/>
              <a:t>Ett av våra lokala kundcenter finns i Husby centrum </a:t>
            </a:r>
          </a:p>
          <a:p>
            <a:r>
              <a:rPr lang="sv-SE" baseline="0" dirty="0" smtClean="0"/>
              <a:t>I Järva finns en stor del miljonprogramshus men också en del nyproduktion.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Flygbild över Husby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8706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7435</a:t>
            </a:r>
            <a:r>
              <a:rPr lang="sv-SE" baseline="0" dirty="0" smtClean="0"/>
              <a:t> lägenheter och 680 lokaler.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I Vällingby finns ett av våra två lokala Kundcenter. Stora delar av beståndet är 50-talshus byggda kring Vällingby. Det finns också en hel del nyproduktion och ungdomslägenheter (Snabba Hus) i distriktet. </a:t>
            </a:r>
          </a:p>
          <a:p>
            <a:endParaRPr lang="sv-SE" dirty="0" smtClean="0"/>
          </a:p>
          <a:p>
            <a:r>
              <a:rPr lang="sv-SE" dirty="0" smtClean="0"/>
              <a:t>Västerort sträcker sig över områdena:</a:t>
            </a:r>
            <a:r>
              <a:rPr lang="sv-SE" baseline="0" dirty="0" smtClean="0"/>
              <a:t> Hässelby, Vällingby, Spånga, </a:t>
            </a:r>
            <a:r>
              <a:rPr lang="sv-SE" baseline="0" dirty="0" err="1" smtClean="0"/>
              <a:t>Blackeberg</a:t>
            </a:r>
            <a:r>
              <a:rPr lang="sv-SE" baseline="0" dirty="0" smtClean="0"/>
              <a:t> och Mariehäll.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Här kvarteren Hundlokan och Skogsklockan på Lövstavägen i Hässelby. Inflyttning 2018.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005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5 497 lägenheter och 699 lokaler. Stor blandning av fastigheter med olika karaktär. I distriktet</a:t>
            </a:r>
            <a:r>
              <a:rPr lang="sv-SE" baseline="0" dirty="0" smtClean="0"/>
              <a:t> finns även många studentbostäder. Bland annat i Campus </a:t>
            </a:r>
            <a:r>
              <a:rPr lang="sv-SE" baseline="0" dirty="0" err="1" smtClean="0"/>
              <a:t>Albano</a:t>
            </a:r>
            <a:r>
              <a:rPr lang="sv-SE" baseline="0" dirty="0" smtClean="0"/>
              <a:t> i Norra Djurgården och kvarteret Vallgossen på Kungsholmen. 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Flygbild över Tegners torn i Vasastan.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53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7186</a:t>
            </a:r>
            <a:r>
              <a:rPr lang="sv-SE" baseline="0" dirty="0" smtClean="0"/>
              <a:t> lägenheter och 872 lokaler. Många fastigheter från 1940-60-tal. </a:t>
            </a:r>
          </a:p>
          <a:p>
            <a:endParaRPr lang="sv-SE" baseline="0" dirty="0" smtClean="0"/>
          </a:p>
          <a:p>
            <a:r>
              <a:rPr lang="sv-SE" baseline="0" dirty="0" smtClean="0"/>
              <a:t>Perennparken ligger i Skärholmen: 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Perennparken är juvelen i Svenska Bostäders satsning på gröna gårdar och upplevelserika miljöer. Parken har karaktären av en blommande stiliserad äng med 65 olika sorters perenner och tre trädarter; korkträd, magnolia och bergskörsbär. Detta utflyktsmål är en upplevelse året om då varje årstid ges ett eget uttryck.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Trädgårdsdesignern Piet </a:t>
            </a:r>
            <a:r>
              <a:rPr lang="sv-S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Oudolf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gestaltat parken tillsammans med Svenska Bostäders tidigare trädgårdsmästare Stefan Mattson.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993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Svenska Bostäders dotterbolag Stadsholmen har ett unikt uppdrag att rusta upp och förvalta hus med stora antikvariska värden i Stockholms stad. Samtliga fastigheter har stort kulturhistoriskt värde och flera av fastigheterna har status som byggnadsminnen.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Stadsholmens historiska hus består av allt från enkla träkåkar och gårdar till palats från 1700- och 1800-talet. De kulturhistoriskt värdefulla husen speglar Stockholms historia och boendeförhållanden. </a:t>
            </a:r>
            <a:endParaRPr lang="sv-SE" dirty="0" smtClean="0"/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Stadsholmens del i bolaget är 279 fastigheter med 1 637 lägenheter och 897 lokaler för uthyrning.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Kontor på Södermalm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31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- logo">
    <p:bg>
      <p:bgPr>
        <a:gradFill>
          <a:gsLst>
            <a:gs pos="0">
              <a:srgbClr val="009BBC"/>
            </a:gs>
            <a:gs pos="100000">
              <a:srgbClr val="00607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AC12230-AD14-0A4C-8080-390EFB464D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008437" y="2027624"/>
            <a:ext cx="4175125" cy="280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7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- hus">
    <p:bg>
      <p:bgPr>
        <a:gradFill>
          <a:gsLst>
            <a:gs pos="0">
              <a:srgbClr val="009BBC"/>
            </a:gs>
            <a:gs pos="100000">
              <a:srgbClr val="00607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F57380-17DC-E64E-9296-DFED458EE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7661481" y="2565850"/>
            <a:ext cx="1790624" cy="360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AC12230-AD14-0A4C-8080-390EFB46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B916948-B4C6-6B42-9562-DCEADC9A8069}"/>
              </a:ext>
            </a:extLst>
          </p:cNvPr>
          <p:cNvSpPr txBox="1"/>
          <p:nvPr userDrawn="1"/>
        </p:nvSpPr>
        <p:spPr>
          <a:xfrm>
            <a:off x="10056813" y="656480"/>
            <a:ext cx="1439861" cy="5181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sv-SE" sz="900" b="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del av Stockholms stad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D03B7FC-3C0E-974B-B314-89F8A7BD3A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9706051" y="2565850"/>
            <a:ext cx="1790624" cy="360000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A01DB007-0608-764A-A575-556BC809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0"/>
            <a:ext cx="10801350" cy="1188839"/>
          </a:xfrm>
        </p:spPr>
        <p:txBody>
          <a:bodyPr anchor="t" anchorCtr="0"/>
          <a:lstStyle>
            <a:lvl1pPr>
              <a:defRPr b="1" i="0" spc="-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DE355FBA-0909-4748-9532-9F74585C1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5184775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Tx/>
              <a:buNone/>
              <a:defRPr sz="2400"/>
            </a:lvl1pPr>
            <a:lvl2pPr marL="223838" indent="0">
              <a:buFontTx/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03130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urkos">
    <p:bg>
      <p:bgPr>
        <a:gradFill>
          <a:gsLst>
            <a:gs pos="0">
              <a:srgbClr val="009BBC"/>
            </a:gs>
            <a:gs pos="100000">
              <a:srgbClr val="00607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13B-1F70-284A-925C-B59A16725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592262"/>
            <a:ext cx="10801350" cy="1620838"/>
          </a:xfrm>
        </p:spPr>
        <p:txBody>
          <a:bodyPr anchor="b" anchorCtr="0">
            <a:noAutofit/>
          </a:bodyPr>
          <a:lstStyle>
            <a:lvl1pPr algn="ctr">
              <a:defRPr sz="6000" b="1" spc="-100" baseline="0">
                <a:latin typeface="+mn-lt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1617774-E220-5346-ACAB-EDC1833BC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545012"/>
            <a:ext cx="10801350" cy="1620837"/>
          </a:xfr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DDFFD84-B3FF-BE46-9D21-99FD43749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28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2" orient="horz" pos="2863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  <p15:guide id="4" orient="horz" pos="259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 - färglogo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E7B1692-85E6-164C-BD06-28975FD417A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sv-SE" sz="1000" dirty="0"/>
            </a:lvl1pPr>
          </a:lstStyle>
          <a:p>
            <a:pPr marL="0" lvl="0" indent="0">
              <a:buFontTx/>
              <a:buNone/>
            </a:pPr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13B-1F70-284A-925C-B59A16725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592262"/>
            <a:ext cx="10801350" cy="1611737"/>
          </a:xfrm>
        </p:spPr>
        <p:txBody>
          <a:bodyPr anchor="b" anchorCtr="0">
            <a:noAutofit/>
          </a:bodyPr>
          <a:lstStyle>
            <a:lvl1pPr algn="ctr">
              <a:defRPr sz="6000" b="1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1617774-E220-5346-ACAB-EDC1833BC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545012"/>
            <a:ext cx="10801350" cy="1620838"/>
          </a:xfr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84ADDD7-0180-814E-9050-39F431F381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6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2" orient="horz" pos="2863" userDrawn="1">
          <p15:clr>
            <a:srgbClr val="FBAE40"/>
          </p15:clr>
        </p15:guide>
        <p15:guide id="3" orient="horz" pos="1003">
          <p15:clr>
            <a:srgbClr val="FBAE40"/>
          </p15:clr>
        </p15:guide>
        <p15:guide id="4" orient="horz" pos="259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 - vit logo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E7B1692-85E6-164C-BD06-28975FD417A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vert="horz" lIns="0" tIns="0" rIns="0" bIns="0" rtlCol="0">
            <a:noAutofit/>
          </a:bodyPr>
          <a:lstStyle>
            <a:lvl1pPr>
              <a:defRPr lang="sv-SE" sz="1000" dirty="0"/>
            </a:lvl1pPr>
          </a:lstStyle>
          <a:p>
            <a:pPr marL="0" lvl="0" indent="0">
              <a:buFontTx/>
              <a:buNone/>
            </a:pPr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13B-1F70-284A-925C-B59A16725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592262"/>
            <a:ext cx="10801350" cy="1611737"/>
          </a:xfrm>
        </p:spPr>
        <p:txBody>
          <a:bodyPr anchor="b" anchorCtr="0">
            <a:noAutofit/>
          </a:bodyPr>
          <a:lstStyle>
            <a:lvl1pPr algn="ctr">
              <a:defRPr sz="6000" b="1" spc="-1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1617774-E220-5346-ACAB-EDC1833BC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545012"/>
            <a:ext cx="10801350" cy="1620838"/>
          </a:xfrm>
        </p:spPr>
        <p:txBody>
          <a:bodyPr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9EFF1D6-18FB-9041-B6D3-7C76930D1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8" cy="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37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2" orient="horz" pos="2863">
          <p15:clr>
            <a:srgbClr val="FBAE40"/>
          </p15:clr>
        </p15:guide>
        <p15:guide id="3" orient="horz" pos="1003">
          <p15:clr>
            <a:srgbClr val="FBAE40"/>
          </p15:clr>
        </p15:guide>
        <p15:guide id="4" orient="horz" pos="259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ext - utfallande 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4" y="1592262"/>
            <a:ext cx="5184776" cy="669158"/>
          </a:xfrm>
        </p:spPr>
        <p:txBody>
          <a:bodyPr anchor="t" anchorCtr="0"/>
          <a:lstStyle/>
          <a:p>
            <a:r>
              <a:rPr lang="sv-SE" dirty="0"/>
              <a:t>Agenda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A3DACD-CBEC-1D48-A114-DA9AB3A30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515D8801-AAA8-B542-BFC2-6BEEE191A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2679059"/>
            <a:ext cx="5184776" cy="3486791"/>
          </a:xfrm>
        </p:spPr>
        <p:txBody>
          <a:bodyPr lIns="0" tIns="0" rIns="0" bIns="0">
            <a:noAutofit/>
          </a:bodyPr>
          <a:lstStyle>
            <a:lvl1pPr marL="342900" indent="-342900" algn="l" defTabSz="158400">
              <a:buFont typeface="Arial" panose="020B0604020202020204" pitchFamily="34" charset="0"/>
              <a:buChar char="•"/>
              <a:defRPr sz="2000"/>
            </a:lvl1pPr>
            <a:lvl2pPr marL="223838" indent="0" algn="l">
              <a:buFontTx/>
              <a:buNone/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52E63E0-8093-664B-9F87-0D1741226D4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311900" y="0"/>
            <a:ext cx="5880099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213465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 userDrawn="1">
          <p15:clr>
            <a:srgbClr val="FBAE40"/>
          </p15:clr>
        </p15:guide>
        <p15:guide id="3" orient="horz" pos="229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utfallande 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592261"/>
            <a:ext cx="5184776" cy="1620839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A3DACD-CBEC-1D48-A114-DA9AB3A30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515D8801-AAA8-B542-BFC2-6BEEE191A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644900"/>
            <a:ext cx="5184776" cy="2520950"/>
          </a:xfrm>
        </p:spPr>
        <p:txBody>
          <a:bodyPr lIns="0" tIns="0" rIns="0" bIns="0">
            <a:noAutofit/>
          </a:bodyPr>
          <a:lstStyle>
            <a:lvl1pPr marL="0" indent="0" algn="l" defTabSz="158400">
              <a:buFontTx/>
              <a:buNone/>
              <a:defRPr sz="2000"/>
            </a:lvl1pPr>
            <a:lvl2pPr marL="223838" indent="0" algn="l">
              <a:buFontTx/>
              <a:buNone/>
              <a:defRPr sz="2000"/>
            </a:lvl2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52E63E0-8093-664B-9F87-0D1741226D4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311900" y="0"/>
            <a:ext cx="5880099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933861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 userDrawn="1">
          <p15:clr>
            <a:srgbClr val="FBAE40"/>
          </p15:clr>
        </p15:guide>
        <p15:guide id="3" orient="horz" pos="229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lj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46212-D6FB-494F-8187-979DFE88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3"/>
            <a:ext cx="10801350" cy="2701864"/>
          </a:xfrm>
        </p:spPr>
        <p:txBody>
          <a:bodyPr anchor="b"/>
          <a:lstStyle>
            <a:lvl1pPr>
              <a:defRPr sz="6000" b="0" i="0" spc="-100" baseline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87F81E7-C468-DF4D-9DE6-D7E7657FF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45443"/>
            <a:ext cx="10801350" cy="162040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33B4D99-D21A-1640-990F-38DA138DCC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94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591" userDrawn="1">
          <p15:clr>
            <a:srgbClr val="FBAE40"/>
          </p15:clr>
        </p15:guide>
        <p15:guide id="2" orient="horz" pos="2863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mö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46212-D6FB-494F-8187-979DFE88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3"/>
            <a:ext cx="10801350" cy="2701864"/>
          </a:xfrm>
        </p:spPr>
        <p:txBody>
          <a:bodyPr anchor="b"/>
          <a:lstStyle>
            <a:lvl1pPr>
              <a:defRPr sz="6000" b="0" i="0" spc="-100" baseline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87F81E7-C468-DF4D-9DE6-D7E7657FF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545443"/>
            <a:ext cx="10801350" cy="162040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693191B-4358-F54A-B150-D64DED584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19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591" userDrawn="1">
          <p15:clr>
            <a:srgbClr val="FBAE40"/>
          </p15:clr>
        </p15:guide>
        <p15:guide id="2" orient="horz" pos="2863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9DB61-25AD-A047-86AF-AC34ED93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0"/>
            <a:ext cx="10801350" cy="1188839"/>
          </a:xfrm>
        </p:spPr>
        <p:txBody>
          <a:bodyPr anchor="t" anchorCtr="0"/>
          <a:lstStyle>
            <a:lvl1pPr>
              <a:defRPr b="1" i="0" spc="-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59E1663-A83D-2C49-9CA3-30E0549C7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AF5A735-8406-FC4D-A39D-B25B61EF9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10801350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Tx/>
              <a:buNone/>
              <a:defRPr sz="2000"/>
            </a:lvl1pPr>
            <a:lvl2pPr marL="223838" indent="0">
              <a:buFontTx/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0421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orient="horz" pos="2024" userDrawn="1">
          <p15:clr>
            <a:srgbClr val="FBAE40"/>
          </p15:clr>
        </p15:guide>
        <p15:guide id="3" orient="horz" pos="175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2 spal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9DB61-25AD-A047-86AF-AC34ED93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0"/>
            <a:ext cx="10801350" cy="1188839"/>
          </a:xfrm>
        </p:spPr>
        <p:txBody>
          <a:bodyPr anchor="t" anchorCtr="0"/>
          <a:lstStyle>
            <a:lvl1pPr>
              <a:defRPr b="1" i="0" spc="-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59E1663-A83D-2C49-9CA3-30E0549C7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AF5A735-8406-FC4D-A39D-B25B61EF9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5184776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Tx/>
              <a:buNone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BCADD601-BA86-7E4B-932D-83BBD492C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1901" y="3213100"/>
            <a:ext cx="5184776" cy="2952750"/>
          </a:xfrm>
        </p:spPr>
        <p:txBody>
          <a:bodyPr lIns="0" tIns="0" rIns="0" bIns="0">
            <a:noAutofit/>
          </a:bodyPr>
          <a:lstStyle>
            <a:lvl1pPr marL="177800" indent="-177800" defTabSz="158400"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186877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orient="horz" pos="2024" userDrawn="1">
          <p15:clr>
            <a:srgbClr val="FBAE40"/>
          </p15:clr>
        </p15:guide>
        <p15:guide id="3" orient="horz" pos="17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- stad">
    <p:bg>
      <p:bgPr>
        <a:gradFill>
          <a:gsLst>
            <a:gs pos="0">
              <a:srgbClr val="009BBC"/>
            </a:gs>
            <a:gs pos="100000">
              <a:srgbClr val="00607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F57380-17DC-E64E-9296-DFED458EE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1455745"/>
            <a:ext cx="10801350" cy="471010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AC12230-AD14-0A4C-8080-390EFB46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B916948-B4C6-6B42-9562-DCEADC9A8069}"/>
              </a:ext>
            </a:extLst>
          </p:cNvPr>
          <p:cNvSpPr txBox="1"/>
          <p:nvPr userDrawn="1"/>
        </p:nvSpPr>
        <p:spPr>
          <a:xfrm>
            <a:off x="10056813" y="656480"/>
            <a:ext cx="1439861" cy="5181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sv-SE" sz="900" b="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del av Stockholms stad</a:t>
            </a:r>
          </a:p>
        </p:txBody>
      </p:sp>
    </p:spTree>
    <p:extLst>
      <p:ext uri="{BB962C8B-B14F-4D97-AF65-F5344CB8AC3E}">
        <p14:creationId xmlns:p14="http://schemas.microsoft.com/office/powerpoint/2010/main" val="4136500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3 spal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9DB61-25AD-A047-86AF-AC34ED93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0"/>
            <a:ext cx="10801350" cy="1188839"/>
          </a:xfrm>
        </p:spPr>
        <p:txBody>
          <a:bodyPr anchor="t" anchorCtr="0"/>
          <a:lstStyle>
            <a:lvl1pPr>
              <a:defRPr b="1" i="0" spc="-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59E1663-A83D-2C49-9CA3-30E0549C7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AF5A735-8406-FC4D-A39D-B25B61EF9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3313113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2pPr marL="223838" indent="0"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BCADD601-BA86-7E4B-932D-83BBD492C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238" y="3213100"/>
            <a:ext cx="3313113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Tx/>
              <a:buNone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text 10">
            <a:extLst>
              <a:ext uri="{FF2B5EF4-FFF2-40B4-BE49-F238E27FC236}">
                <a16:creationId xmlns:a16="http://schemas.microsoft.com/office/drawing/2014/main" id="{15D5A93C-0634-DF4F-8165-0D414F5E1E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5151" y="3213100"/>
            <a:ext cx="3313113" cy="2952750"/>
          </a:xfrm>
        </p:spPr>
        <p:txBody>
          <a:bodyPr lIns="0" tIns="0" rIns="0" bIns="0">
            <a:no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554162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17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ru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9DB61-25AD-A047-86AF-AC34ED93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0"/>
            <a:ext cx="10801350" cy="1188839"/>
          </a:xfrm>
        </p:spPr>
        <p:txBody>
          <a:bodyPr anchor="t" anchorCtr="0">
            <a:noAutofit/>
          </a:bodyPr>
          <a:lstStyle>
            <a:lvl1pPr>
              <a:defRPr b="1" i="0" spc="-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59E1663-A83D-2C49-9CA3-30E0549C7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AF5A735-8406-FC4D-A39D-B25B61EF9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5184775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2pPr marL="223838" indent="0"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E0292C08-87E7-C146-AC2D-71443C7D96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1" y="3213100"/>
            <a:ext cx="5186364" cy="2952750"/>
          </a:xfrm>
          <a:prstGeom prst="roundRect">
            <a:avLst>
              <a:gd name="adj" fmla="val 7555"/>
            </a:avLst>
          </a:prstGeo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177800" indent="-177800" defTabSz="158400"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467605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orient="horz" pos="2024" userDrawn="1">
          <p15:clr>
            <a:srgbClr val="FBAE40"/>
          </p15:clr>
        </p15:guide>
        <p15:guide id="3" orient="horz" pos="175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liten ru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9DB61-25AD-A047-86AF-AC34ED93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0"/>
            <a:ext cx="10801350" cy="1188839"/>
          </a:xfrm>
        </p:spPr>
        <p:txBody>
          <a:bodyPr anchor="t" anchorCtr="0"/>
          <a:lstStyle>
            <a:lvl1pPr>
              <a:defRPr b="1" i="0" spc="-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59E1663-A83D-2C49-9CA3-30E0549C7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AF5A735-8406-FC4D-A39D-B25B61EF9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7056438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2pPr marL="223838" indent="0"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E0292C08-87E7-C146-AC2D-71443C7D96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3563" y="3213100"/>
            <a:ext cx="3314702" cy="2952750"/>
          </a:xfrm>
          <a:prstGeom prst="roundRect">
            <a:avLst>
              <a:gd name="adj" fmla="val 7555"/>
            </a:avLst>
          </a:prstGeo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177800" indent="-177800" defTabSz="158400"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96274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orient="horz" pos="2024" userDrawn="1">
          <p15:clr>
            <a:srgbClr val="FBAE40"/>
          </p15:clr>
        </p15:guide>
        <p15:guide id="3" orient="horz" pos="175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stor ru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9DB61-25AD-A047-86AF-AC34ED93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0"/>
            <a:ext cx="5184775" cy="1188839"/>
          </a:xfrm>
        </p:spPr>
        <p:txBody>
          <a:bodyPr anchor="t" anchorCtr="0"/>
          <a:lstStyle>
            <a:lvl1pPr>
              <a:defRPr b="1" i="0" spc="-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59E1663-A83D-2C49-9CA3-30E0549C7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AF5A735-8406-FC4D-A39D-B25B61EF9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5184775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2pPr marL="223838" indent="0"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E0292C08-87E7-C146-AC2D-71443C7D96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1" y="1592260"/>
            <a:ext cx="5186364" cy="4573590"/>
          </a:xfrm>
          <a:prstGeom prst="roundRect">
            <a:avLst>
              <a:gd name="adj" fmla="val 4723"/>
            </a:avLst>
          </a:prstGeo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177800" indent="-177800" defTabSz="158400">
              <a:buFont typeface="Arial" panose="020B0604020202020204" pitchFamily="34" charset="0"/>
              <a:buChar char="•"/>
              <a:tabLst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02838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17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ruta -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9DB61-25AD-A047-86AF-AC34ED93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0"/>
            <a:ext cx="10801350" cy="1188839"/>
          </a:xfrm>
        </p:spPr>
        <p:txBody>
          <a:bodyPr anchor="t" anchorCtr="0">
            <a:noAutofit/>
          </a:bodyPr>
          <a:lstStyle>
            <a:lvl1pPr>
              <a:defRPr b="1" i="0" spc="-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AF5A735-8406-FC4D-A39D-B25B61EF9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5184775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Tx/>
              <a:buNone/>
              <a:defRPr sz="2000"/>
            </a:lvl1pPr>
            <a:lvl2pPr marL="223838" indent="0">
              <a:buFontTx/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E0292C08-87E7-C146-AC2D-71443C7D96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1" y="3213100"/>
            <a:ext cx="5186364" cy="2952750"/>
          </a:xfrm>
          <a:prstGeom prst="roundRect">
            <a:avLst>
              <a:gd name="adj" fmla="val 7555"/>
            </a:avLst>
          </a:prstGeo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177800" indent="-177800" defTabSz="158400"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EDA6143-6D09-5B44-A067-4555363C5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8" cy="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59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17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- text - liten ru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9DB61-25AD-A047-86AF-AC34ED93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0"/>
            <a:ext cx="10801350" cy="1188839"/>
          </a:xfrm>
        </p:spPr>
        <p:txBody>
          <a:bodyPr anchor="t" anchorCtr="0"/>
          <a:lstStyle>
            <a:lvl1pPr>
              <a:defRPr b="1" i="0" spc="-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AF5A735-8406-FC4D-A39D-B25B61EF9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7056438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Tx/>
              <a:buNone/>
              <a:defRPr sz="2000"/>
            </a:lvl1pPr>
            <a:lvl2pPr marL="223838" indent="0">
              <a:buFontTx/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E0292C08-87E7-C146-AC2D-71443C7D96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83563" y="3213100"/>
            <a:ext cx="3314702" cy="2952750"/>
          </a:xfrm>
          <a:prstGeom prst="roundRect">
            <a:avLst>
              <a:gd name="adj" fmla="val 7555"/>
            </a:avLst>
          </a:prstGeo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177800" indent="-177800" defTabSz="158400"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04A3CA0-CE65-D44B-B046-F1DD518A7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8" cy="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8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175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stor ruta -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9DB61-25AD-A047-86AF-AC34ED93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0"/>
            <a:ext cx="5184775" cy="1188839"/>
          </a:xfrm>
        </p:spPr>
        <p:txBody>
          <a:bodyPr anchor="t" anchorCtr="0"/>
          <a:lstStyle>
            <a:lvl1pPr>
              <a:defRPr b="1" i="0" spc="-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AF5A735-8406-FC4D-A39D-B25B61EF9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5184775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Tx/>
              <a:buNone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E0292C08-87E7-C146-AC2D-71443C7D96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1901" y="1592260"/>
            <a:ext cx="5186364" cy="4573590"/>
          </a:xfrm>
          <a:prstGeom prst="roundRect">
            <a:avLst>
              <a:gd name="adj" fmla="val 4723"/>
            </a:avLst>
          </a:prstGeo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177800" indent="-177800" defTabSz="158400"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784989A-FEE5-E048-9A1B-981F23DAD1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8" cy="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63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175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diagram sto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592262"/>
            <a:ext cx="10801350" cy="1189037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A3DACD-CBEC-1D48-A114-DA9AB3A30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F55A630A-B003-6741-A1A6-8F3FDBE0FF30}"/>
              </a:ext>
            </a:extLst>
          </p:cNvPr>
          <p:cNvSpPr>
            <a:spLocks noGrp="1" noChangeAspect="1"/>
          </p:cNvSpPr>
          <p:nvPr>
            <p:ph type="chart" sz="quarter" idx="10" hasCustomPrompt="1"/>
          </p:nvPr>
        </p:nvSpPr>
        <p:spPr>
          <a:xfrm>
            <a:off x="4440238" y="3213100"/>
            <a:ext cx="7056439" cy="2952750"/>
          </a:xfrm>
          <a:prstGeom prst="roundRect">
            <a:avLst>
              <a:gd name="adj" fmla="val 7466"/>
            </a:avLst>
          </a:prstGeo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F7B53F6B-C18F-0141-99F9-A24AB57CA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3313113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3pPr marL="449262" indent="0">
              <a:buNone/>
              <a:defRPr/>
            </a:lvl3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68097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175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diagram lite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592262"/>
            <a:ext cx="10801350" cy="1189037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A3DACD-CBEC-1D48-A114-DA9AB3A30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F55A630A-B003-6741-A1A6-8F3FDBE0FF30}"/>
              </a:ext>
            </a:extLst>
          </p:cNvPr>
          <p:cNvSpPr>
            <a:spLocks noGrp="1" noChangeAspect="1"/>
          </p:cNvSpPr>
          <p:nvPr>
            <p:ph type="chart" sz="quarter" idx="10" hasCustomPrompt="1"/>
          </p:nvPr>
        </p:nvSpPr>
        <p:spPr>
          <a:xfrm>
            <a:off x="6311902" y="3213100"/>
            <a:ext cx="5184775" cy="2952750"/>
          </a:xfrm>
          <a:prstGeom prst="roundRect">
            <a:avLst>
              <a:gd name="adj" fmla="val 7242"/>
            </a:avLst>
          </a:prstGeo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0A17152A-CFEB-3247-A3D0-C4B21BB5FA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5184775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3pPr marL="449262" indent="0">
              <a:buNone/>
              <a:defRPr/>
            </a:lvl3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08686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175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två diagra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592262"/>
            <a:ext cx="10801350" cy="1189037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A3DACD-CBEC-1D48-A114-DA9AB3A30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F55A630A-B003-6741-A1A6-8F3FDBE0FF30}"/>
              </a:ext>
            </a:extLst>
          </p:cNvPr>
          <p:cNvSpPr>
            <a:spLocks noGrp="1" noChangeAspect="1"/>
          </p:cNvSpPr>
          <p:nvPr>
            <p:ph type="chart" sz="quarter" idx="10" hasCustomPrompt="1"/>
          </p:nvPr>
        </p:nvSpPr>
        <p:spPr>
          <a:xfrm>
            <a:off x="4440239" y="3213100"/>
            <a:ext cx="3313114" cy="2952750"/>
          </a:xfrm>
          <a:prstGeom prst="roundRect">
            <a:avLst>
              <a:gd name="adj" fmla="val 7466"/>
            </a:avLst>
          </a:prstGeo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Diagram 1</a:t>
            </a:r>
          </a:p>
        </p:txBody>
      </p:sp>
      <p:sp>
        <p:nvSpPr>
          <p:cNvPr id="7" name="Platshållare för diagram 5">
            <a:extLst>
              <a:ext uri="{FF2B5EF4-FFF2-40B4-BE49-F238E27FC236}">
                <a16:creationId xmlns:a16="http://schemas.microsoft.com/office/drawing/2014/main" id="{3E5A6A4F-ADC6-224C-8F2A-AB0AEA95622A}"/>
              </a:ext>
            </a:extLst>
          </p:cNvPr>
          <p:cNvSpPr>
            <a:spLocks noGrp="1" noChangeAspect="1"/>
          </p:cNvSpPr>
          <p:nvPr>
            <p:ph type="chart" sz="quarter" idx="11" hasCustomPrompt="1"/>
          </p:nvPr>
        </p:nvSpPr>
        <p:spPr>
          <a:xfrm>
            <a:off x="8183560" y="3213100"/>
            <a:ext cx="3313114" cy="2952750"/>
          </a:xfrm>
          <a:prstGeom prst="roundRect">
            <a:avLst>
              <a:gd name="adj" fmla="val 7242"/>
            </a:avLst>
          </a:prstGeo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Diagram 2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BB2AFE7-671A-CE4E-92C2-7780C51B6D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3313113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2pPr marL="223838" indent="0"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66269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17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- nyckel">
    <p:bg>
      <p:bgPr>
        <a:gradFill>
          <a:gsLst>
            <a:gs pos="0">
              <a:srgbClr val="009BBC"/>
            </a:gs>
            <a:gs pos="100000">
              <a:srgbClr val="00607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F57380-17DC-E64E-9296-DFED458EE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5188" y="1250609"/>
            <a:ext cx="7921626" cy="435678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AC12230-AD14-0A4C-8080-390EFB46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B916948-B4C6-6B42-9562-DCEADC9A8069}"/>
              </a:ext>
            </a:extLst>
          </p:cNvPr>
          <p:cNvSpPr txBox="1"/>
          <p:nvPr userDrawn="1"/>
        </p:nvSpPr>
        <p:spPr>
          <a:xfrm>
            <a:off x="10056813" y="656480"/>
            <a:ext cx="1439861" cy="5181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sv-SE" sz="900" b="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del av Stockholms stad</a:t>
            </a:r>
          </a:p>
        </p:txBody>
      </p:sp>
    </p:spTree>
    <p:extLst>
      <p:ext uri="{BB962C8B-B14F-4D97-AF65-F5344CB8AC3E}">
        <p14:creationId xmlns:p14="http://schemas.microsoft.com/office/powerpoint/2010/main" val="1837531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tort - bild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4CA3DACD-CBEC-1D48-A114-DA9AB3A30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F55A630A-B003-6741-A1A6-8F3FDBE0FF30}"/>
              </a:ext>
            </a:extLst>
          </p:cNvPr>
          <p:cNvSpPr>
            <a:spLocks noGrp="1" noChangeAspect="1"/>
          </p:cNvSpPr>
          <p:nvPr>
            <p:ph type="chart" sz="quarter" idx="10" hasCustomPrompt="1"/>
          </p:nvPr>
        </p:nvSpPr>
        <p:spPr>
          <a:xfrm>
            <a:off x="695965" y="1592263"/>
            <a:ext cx="8929048" cy="4573587"/>
          </a:xfrm>
          <a:prstGeom prst="roundRect">
            <a:avLst>
              <a:gd name="adj" fmla="val 4787"/>
            </a:avLst>
          </a:prstGeo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Diagram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6F7D4D9B-E3E6-3D4C-9765-411C7CC39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40913" y="1592263"/>
            <a:ext cx="1655762" cy="4573587"/>
          </a:xfrm>
          <a:prstGeom prst="roundRect">
            <a:avLst>
              <a:gd name="adj" fmla="val 13866"/>
            </a:avLst>
          </a:prstGeom>
          <a:solidFill>
            <a:schemeClr val="bg2"/>
          </a:solidFill>
        </p:spPr>
        <p:txBody>
          <a:bodyPr wrap="square" lIns="72000" tIns="72000" rIns="72000" bIns="72000" anchor="t" anchorCtr="0">
            <a:noAutofit/>
          </a:bodyPr>
          <a:lstStyle>
            <a:lvl1pPr marL="0" indent="0">
              <a:buFontTx/>
              <a:buNone/>
              <a:defRPr sz="1200" b="0" i="0" cap="none" spc="0" baseline="0">
                <a:latin typeface="Calibri" panose="020F0502020204030204" pitchFamily="34" charset="0"/>
                <a:cs typeface="Calibri Light" panose="020F0302020204030204" pitchFamily="34" charset="0"/>
              </a:defRPr>
            </a:lvl1pPr>
            <a:lvl2pPr marL="35560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801688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247775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69545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Ev. bildtext</a:t>
            </a:r>
          </a:p>
        </p:txBody>
      </p:sp>
    </p:spTree>
    <p:extLst>
      <p:ext uri="{BB962C8B-B14F-4D97-AF65-F5344CB8AC3E}">
        <p14:creationId xmlns:p14="http://schemas.microsoft.com/office/powerpoint/2010/main" val="85044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bild st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1592261"/>
            <a:ext cx="10801351" cy="1189039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A3DACD-CBEC-1D48-A114-DA9AB3A30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515D8801-AAA8-B542-BFC2-6BEEE191A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3313113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2pPr marL="223838" indent="0"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52E63E0-8093-664B-9F87-0D1741226D4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440238" y="3213100"/>
            <a:ext cx="7056437" cy="2952750"/>
          </a:xfrm>
          <a:prstGeom prst="roundRect">
            <a:avLst>
              <a:gd name="adj" fmla="val 7376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953291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175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bild lit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1592261"/>
            <a:ext cx="10801351" cy="1189039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A3DACD-CBEC-1D48-A114-DA9AB3A30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515D8801-AAA8-B542-BFC2-6BEEE191A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5184776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2pPr marL="223838" indent="0"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52E63E0-8093-664B-9F87-0D1741226D4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311901" y="3213100"/>
            <a:ext cx="5184774" cy="2952750"/>
          </a:xfrm>
          <a:prstGeom prst="roundRect">
            <a:avLst>
              <a:gd name="adj" fmla="val 7119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800626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175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en 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592261"/>
            <a:ext cx="5184776" cy="1620839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A3DACD-CBEC-1D48-A114-DA9AB3A30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515D8801-AAA8-B542-BFC2-6BEEE191A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644900"/>
            <a:ext cx="5184776" cy="25209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3pPr marL="449262" indent="0">
              <a:buNone/>
              <a:defRPr/>
            </a:lvl3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52E63E0-8093-664B-9F87-0D1741226D4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311900" y="0"/>
            <a:ext cx="5880099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036530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 userDrawn="1">
          <p15:clr>
            <a:srgbClr val="FBAE40"/>
          </p15:clr>
        </p15:guide>
        <p15:guide id="3" orient="horz" pos="2296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två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592261"/>
            <a:ext cx="5184000" cy="1620839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A3DACD-CBEC-1D48-A114-DA9AB3A30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515D8801-AAA8-B542-BFC2-6BEEE191A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644900"/>
            <a:ext cx="5184776" cy="25209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3pPr marL="449262" indent="0">
              <a:buNone/>
              <a:defRPr/>
            </a:lvl3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11">
            <a:extLst>
              <a:ext uri="{FF2B5EF4-FFF2-40B4-BE49-F238E27FC236}">
                <a16:creationId xmlns:a16="http://schemas.microsoft.com/office/drawing/2014/main" id="{A0D38676-A0C4-BB41-8ED3-44A275AC3A5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8641"/>
            <a:ext cx="5880100" cy="342900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  <a:lvl2pPr marL="355600" indent="0">
              <a:buFontTx/>
              <a:buNone/>
              <a:defRPr/>
            </a:lvl2pPr>
            <a:lvl3pPr marL="801688" indent="0">
              <a:buFontTx/>
              <a:buNone/>
              <a:defRPr/>
            </a:lvl3pPr>
            <a:lvl4pPr marL="1247775" indent="0">
              <a:buFontTx/>
              <a:buNone/>
              <a:defRPr/>
            </a:lvl4pPr>
            <a:lvl5pPr marL="1695450" indent="0">
              <a:buFontTx/>
              <a:buNone/>
              <a:defRPr/>
            </a:lvl5pPr>
          </a:lstStyle>
          <a:p>
            <a:pPr lvl="0"/>
            <a:r>
              <a:rPr lang="sv-SE" dirty="0"/>
              <a:t>Bild</a:t>
            </a:r>
          </a:p>
        </p:txBody>
      </p:sp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33688DA0-4A8B-324F-BFF6-77833E2D4F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311900" y="0"/>
            <a:ext cx="5880099" cy="3437641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2ABF8AA3-095B-D445-9990-384D58BA106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11900" y="3429000"/>
            <a:ext cx="5880099" cy="3437641"/>
          </a:xfr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068932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2296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bild stor -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1592261"/>
            <a:ext cx="10801351" cy="1189039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515D8801-AAA8-B542-BFC2-6BEEE191A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3313113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2pPr marL="223838" indent="0"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52E63E0-8093-664B-9F87-0D1741226D4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440238" y="3213100"/>
            <a:ext cx="7056437" cy="2952750"/>
          </a:xfrm>
          <a:prstGeom prst="roundRect">
            <a:avLst>
              <a:gd name="adj" fmla="val 7376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6C6EF1C-5A96-1D48-A266-0E84CEBF78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8" cy="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4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175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bild liten -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1592261"/>
            <a:ext cx="10801351" cy="1189039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515D8801-AAA8-B542-BFC2-6BEEE191A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5184776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3pPr marL="449262" indent="0">
              <a:buNone/>
              <a:defRPr/>
            </a:lvl3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52E63E0-8093-664B-9F87-0D1741226D4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311901" y="3213100"/>
            <a:ext cx="5184774" cy="2952750"/>
          </a:xfrm>
          <a:prstGeom prst="roundRect">
            <a:avLst>
              <a:gd name="adj" fmla="val 7119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9EE714D-7AD7-B24E-A9D8-B3E6BDDFB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8" cy="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30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17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en bild -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592261"/>
            <a:ext cx="5184776" cy="1620839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515D8801-AAA8-B542-BFC2-6BEEE191A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644900"/>
            <a:ext cx="5184776" cy="25209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2pPr marL="223838" indent="0"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52E63E0-8093-664B-9F87-0D1741226D4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311900" y="0"/>
            <a:ext cx="5880099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9D040CD-D9BC-2548-8235-43EA2CAC4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8" cy="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64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229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ext - två bilder - turk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592261"/>
            <a:ext cx="5184000" cy="1620839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515D8801-AAA8-B542-BFC2-6BEEE191A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644900"/>
            <a:ext cx="5184776" cy="2520950"/>
          </a:xfrm>
        </p:spPr>
        <p:txBody>
          <a:bodyPr lIns="0" tIns="0" rIns="0" bIns="0">
            <a:noAutofit/>
          </a:bodyPr>
          <a:lstStyle>
            <a:lvl1pPr marL="0" indent="0" defTabSz="158400">
              <a:buFont typeface="Arial" panose="020B0604020202020204" pitchFamily="34" charset="0"/>
              <a:buNone/>
              <a:defRPr sz="2000"/>
            </a:lvl1pPr>
            <a:lvl3pPr marL="449262" indent="0">
              <a:buNone/>
              <a:defRPr/>
            </a:lvl3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6" name="Platshållare för innehåll 11">
            <a:extLst>
              <a:ext uri="{FF2B5EF4-FFF2-40B4-BE49-F238E27FC236}">
                <a16:creationId xmlns:a16="http://schemas.microsoft.com/office/drawing/2014/main" id="{A0D38676-A0C4-BB41-8ED3-44A275AC3A5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8641"/>
            <a:ext cx="5880100" cy="342900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  <a:lvl2pPr marL="355600" indent="0">
              <a:buFontTx/>
              <a:buNone/>
              <a:defRPr/>
            </a:lvl2pPr>
            <a:lvl3pPr marL="801688" indent="0">
              <a:buFontTx/>
              <a:buNone/>
              <a:defRPr/>
            </a:lvl3pPr>
            <a:lvl4pPr marL="1247775" indent="0">
              <a:buFontTx/>
              <a:buNone/>
              <a:defRPr/>
            </a:lvl4pPr>
            <a:lvl5pPr marL="1695450" indent="0">
              <a:buFontTx/>
              <a:buNone/>
              <a:defRPr/>
            </a:lvl5pPr>
          </a:lstStyle>
          <a:p>
            <a:pPr lvl="0"/>
            <a:r>
              <a:rPr lang="sv-SE" dirty="0"/>
              <a:t>Bild</a:t>
            </a:r>
          </a:p>
        </p:txBody>
      </p:sp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33688DA0-4A8B-324F-BFF6-77833E2D4F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311900" y="0"/>
            <a:ext cx="5880099" cy="3437641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2ABF8AA3-095B-D445-9990-384D58BA106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11900" y="3429000"/>
            <a:ext cx="5880099" cy="3437641"/>
          </a:xfr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26DD38B-77DA-0C42-87C7-2EB49CCD87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8" cy="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71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229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bild nedka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C5D899B4-71DF-F440-89A8-21D291F9996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" y="2789680"/>
            <a:ext cx="12191999" cy="406832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1592261"/>
            <a:ext cx="10801351" cy="757239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A3DACD-CBEC-1D48-A114-DA9AB3A30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780EE841-B59C-AD48-8380-2DFC37CB4B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325" y="5822020"/>
            <a:ext cx="10799350" cy="359823"/>
          </a:xfrm>
          <a:prstGeom prst="roundRect">
            <a:avLst>
              <a:gd name="adj" fmla="val 24276"/>
            </a:avLst>
          </a:prstGeom>
          <a:solidFill>
            <a:schemeClr val="bg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FontTx/>
              <a:buNone/>
              <a:defRPr sz="1200" b="0" i="0" cap="none" spc="0" baseline="0">
                <a:latin typeface="Calibri" panose="020F0502020204030204" pitchFamily="34" charset="0"/>
                <a:cs typeface="Calibri Light" panose="020F0302020204030204" pitchFamily="34" charset="0"/>
              </a:defRPr>
            </a:lvl1pPr>
            <a:lvl2pPr marL="35560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801688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247775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69545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Ev. bildtext</a:t>
            </a:r>
          </a:p>
        </p:txBody>
      </p:sp>
    </p:spTree>
    <p:extLst>
      <p:ext uri="{BB962C8B-B14F-4D97-AF65-F5344CB8AC3E}">
        <p14:creationId xmlns:p14="http://schemas.microsoft.com/office/powerpoint/2010/main" val="3190499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1752">
          <p15:clr>
            <a:srgbClr val="FBAE40"/>
          </p15:clr>
        </p15:guide>
        <p15:guide id="3" orient="horz" pos="2296">
          <p15:clr>
            <a:srgbClr val="FBAE40"/>
          </p15:clr>
        </p15:guide>
        <p15:guide id="4" orient="horz" pos="14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- hjärta">
    <p:bg>
      <p:bgPr>
        <a:gradFill>
          <a:gsLst>
            <a:gs pos="0">
              <a:srgbClr val="009BBC"/>
            </a:gs>
            <a:gs pos="100000">
              <a:srgbClr val="00607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F57380-17DC-E64E-9296-DFED458EE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5103" y="1159125"/>
            <a:ext cx="5201794" cy="453974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AC12230-AD14-0A4C-8080-390EFB46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B916948-B4C6-6B42-9562-DCEADC9A8069}"/>
              </a:ext>
            </a:extLst>
          </p:cNvPr>
          <p:cNvSpPr txBox="1"/>
          <p:nvPr userDrawn="1"/>
        </p:nvSpPr>
        <p:spPr>
          <a:xfrm>
            <a:off x="10056813" y="656480"/>
            <a:ext cx="1439861" cy="5181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sv-SE" sz="900" b="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del av Stockholms stad</a:t>
            </a:r>
          </a:p>
        </p:txBody>
      </p:sp>
    </p:spTree>
    <p:extLst>
      <p:ext uri="{BB962C8B-B14F-4D97-AF65-F5344CB8AC3E}">
        <p14:creationId xmlns:p14="http://schemas.microsoft.com/office/powerpoint/2010/main" val="2221060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vå bilder nedka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90361DF5-0C87-0140-BA8C-00F47306699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" y="2789680"/>
            <a:ext cx="6095994" cy="406832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1" name="Platshållare för bild 3">
            <a:extLst>
              <a:ext uri="{FF2B5EF4-FFF2-40B4-BE49-F238E27FC236}">
                <a16:creationId xmlns:a16="http://schemas.microsoft.com/office/drawing/2014/main" id="{133881B0-45BB-B545-8D79-21555320E5CA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096006" y="2789680"/>
            <a:ext cx="6095994" cy="4068320"/>
          </a:xfr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1592261"/>
            <a:ext cx="10801351" cy="757239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A3DACD-CBEC-1D48-A114-DA9AB3A30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3D45AFB4-956E-854A-B318-A82FBACF39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324" y="5822020"/>
            <a:ext cx="4701349" cy="359823"/>
          </a:xfrm>
          <a:prstGeom prst="roundRect">
            <a:avLst>
              <a:gd name="adj" fmla="val 24276"/>
            </a:avLst>
          </a:prstGeom>
          <a:solidFill>
            <a:schemeClr val="bg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FontTx/>
              <a:buNone/>
              <a:defRPr sz="1200" b="0" i="0" cap="none" spc="0" baseline="0">
                <a:latin typeface="Calibri" panose="020F0502020204030204" pitchFamily="34" charset="0"/>
                <a:cs typeface="Calibri Light" panose="020F0302020204030204" pitchFamily="34" charset="0"/>
              </a:defRPr>
            </a:lvl1pPr>
            <a:lvl2pPr marL="35560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801688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247775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69545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Ev. bildtext</a:t>
            </a:r>
          </a:p>
        </p:txBody>
      </p:sp>
      <p:sp>
        <p:nvSpPr>
          <p:cNvPr id="15" name="Platshållare för text 13">
            <a:extLst>
              <a:ext uri="{FF2B5EF4-FFF2-40B4-BE49-F238E27FC236}">
                <a16:creationId xmlns:a16="http://schemas.microsoft.com/office/drawing/2014/main" id="{A9DD1081-9414-874B-9C18-59B1564D5A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93323" y="5822019"/>
            <a:ext cx="4701349" cy="359823"/>
          </a:xfrm>
          <a:prstGeom prst="roundRect">
            <a:avLst>
              <a:gd name="adj" fmla="val 24276"/>
            </a:avLst>
          </a:prstGeom>
          <a:solidFill>
            <a:schemeClr val="bg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FontTx/>
              <a:buNone/>
              <a:defRPr sz="1200" b="0" i="0" cap="none" spc="0" baseline="0">
                <a:latin typeface="Calibri" panose="020F0502020204030204" pitchFamily="34" charset="0"/>
                <a:cs typeface="Calibri Light" panose="020F0302020204030204" pitchFamily="34" charset="0"/>
              </a:defRPr>
            </a:lvl1pPr>
            <a:lvl2pPr marL="35560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801688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247775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69545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Ev. bildtext</a:t>
            </a:r>
          </a:p>
        </p:txBody>
      </p:sp>
    </p:spTree>
    <p:extLst>
      <p:ext uri="{BB962C8B-B14F-4D97-AF65-F5344CB8AC3E}">
        <p14:creationId xmlns:p14="http://schemas.microsoft.com/office/powerpoint/2010/main" val="3162483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1752" userDrawn="1">
          <p15:clr>
            <a:srgbClr val="FBAE40"/>
          </p15:clr>
        </p15:guide>
        <p15:guide id="3" orient="horz" pos="148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re bilder nedka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3">
            <a:extLst>
              <a:ext uri="{FF2B5EF4-FFF2-40B4-BE49-F238E27FC236}">
                <a16:creationId xmlns:a16="http://schemas.microsoft.com/office/drawing/2014/main" id="{C18EDA83-E93E-C141-AEC1-04BDA14EEAD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008438" y="2789680"/>
            <a:ext cx="4175126" cy="4068320"/>
          </a:xfrm>
          <a:solidFill>
            <a:schemeClr val="accent5">
              <a:lumMod val="20000"/>
              <a:lumOff val="8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1" name="Platshållare för bild 3">
            <a:extLst>
              <a:ext uri="{FF2B5EF4-FFF2-40B4-BE49-F238E27FC236}">
                <a16:creationId xmlns:a16="http://schemas.microsoft.com/office/drawing/2014/main" id="{5D78B968-BE1D-7045-A133-2EE6F2807202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8183564" y="2789680"/>
            <a:ext cx="4008436" cy="406832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F894DF4B-CE1C-CE43-B43E-1AE664164684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" y="2789680"/>
            <a:ext cx="4008436" cy="406832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26A2D7-118C-8D4F-B14C-70EA9C9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1592261"/>
            <a:ext cx="10801351" cy="757239"/>
          </a:xfr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A3DACD-CBEC-1D48-A114-DA9AB3A300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0A443E46-1C51-C848-99C1-C526C2B37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326" y="5822020"/>
            <a:ext cx="2673350" cy="359823"/>
          </a:xfrm>
          <a:prstGeom prst="roundRect">
            <a:avLst>
              <a:gd name="adj" fmla="val 24276"/>
            </a:avLst>
          </a:prstGeom>
          <a:solidFill>
            <a:schemeClr val="bg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FontTx/>
              <a:buNone/>
              <a:defRPr sz="1200" b="0" i="0" cap="none" spc="0" baseline="0">
                <a:latin typeface="Calibri" panose="020F0502020204030204" pitchFamily="34" charset="0"/>
                <a:cs typeface="Calibri Light" panose="020F0302020204030204" pitchFamily="34" charset="0"/>
              </a:defRPr>
            </a:lvl1pPr>
            <a:lvl2pPr marL="35560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801688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247775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69545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Ev. bildtext</a:t>
            </a:r>
          </a:p>
        </p:txBody>
      </p:sp>
      <p:sp>
        <p:nvSpPr>
          <p:cNvPr id="19" name="Platshållare för text 13">
            <a:extLst>
              <a:ext uri="{FF2B5EF4-FFF2-40B4-BE49-F238E27FC236}">
                <a16:creationId xmlns:a16="http://schemas.microsoft.com/office/drawing/2014/main" id="{9542AE89-CA61-CA41-8EF2-3256E436A2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323" y="5828668"/>
            <a:ext cx="2673350" cy="359823"/>
          </a:xfrm>
          <a:prstGeom prst="roundRect">
            <a:avLst>
              <a:gd name="adj" fmla="val 24276"/>
            </a:avLst>
          </a:prstGeom>
          <a:solidFill>
            <a:schemeClr val="bg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FontTx/>
              <a:buNone/>
              <a:defRPr sz="1200" b="0" i="0" cap="none" spc="0" baseline="0">
                <a:latin typeface="Calibri" panose="020F0502020204030204" pitchFamily="34" charset="0"/>
                <a:cs typeface="Calibri Light" panose="020F0302020204030204" pitchFamily="34" charset="0"/>
              </a:defRPr>
            </a:lvl1pPr>
            <a:lvl2pPr marL="35560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801688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247775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69545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Ev. bildtext</a:t>
            </a:r>
          </a:p>
        </p:txBody>
      </p:sp>
      <p:sp>
        <p:nvSpPr>
          <p:cNvPr id="20" name="Platshållare för text 13">
            <a:extLst>
              <a:ext uri="{FF2B5EF4-FFF2-40B4-BE49-F238E27FC236}">
                <a16:creationId xmlns:a16="http://schemas.microsoft.com/office/drawing/2014/main" id="{290FF496-DEBF-4D40-B391-E76EBD2BD4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3325" y="5811462"/>
            <a:ext cx="2673350" cy="359823"/>
          </a:xfrm>
          <a:prstGeom prst="roundRect">
            <a:avLst>
              <a:gd name="adj" fmla="val 24276"/>
            </a:avLst>
          </a:prstGeom>
          <a:solidFill>
            <a:schemeClr val="bg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FontTx/>
              <a:buNone/>
              <a:defRPr sz="1200" b="0" i="0" cap="none" spc="0" baseline="0">
                <a:latin typeface="Calibri" panose="020F0502020204030204" pitchFamily="34" charset="0"/>
                <a:cs typeface="Calibri Light" panose="020F0302020204030204" pitchFamily="34" charset="0"/>
              </a:defRPr>
            </a:lvl1pPr>
            <a:lvl2pPr marL="35560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801688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247775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69545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Ev. bildtext</a:t>
            </a:r>
          </a:p>
        </p:txBody>
      </p:sp>
    </p:spTree>
    <p:extLst>
      <p:ext uri="{BB962C8B-B14F-4D97-AF65-F5344CB8AC3E}">
        <p14:creationId xmlns:p14="http://schemas.microsoft.com/office/powerpoint/2010/main" val="3197362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1752">
          <p15:clr>
            <a:srgbClr val="FBAE40"/>
          </p15:clr>
        </p15:guide>
        <p15:guide id="3" orient="horz" pos="148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 bild - färg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07003DC-3A06-834C-8189-EB5C348946BA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780EE841-B59C-AD48-8380-2DFC37CB4B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8500" y="5821947"/>
            <a:ext cx="10799350" cy="359823"/>
          </a:xfrm>
          <a:prstGeom prst="roundRect">
            <a:avLst>
              <a:gd name="adj" fmla="val 24276"/>
            </a:avLst>
          </a:prstGeom>
          <a:solidFill>
            <a:schemeClr val="bg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FontTx/>
              <a:buNone/>
              <a:defRPr sz="1200" b="0" i="0" cap="none" spc="0" baseline="0">
                <a:latin typeface="Calibri" panose="020F0502020204030204" pitchFamily="34" charset="0"/>
                <a:cs typeface="Calibri Light" panose="020F0302020204030204" pitchFamily="34" charset="0"/>
              </a:defRPr>
            </a:lvl1pPr>
            <a:lvl2pPr marL="35560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801688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247775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69545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Ev. bildtext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943C8EE-246C-DF43-B28C-40CE58952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79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 bild - vit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07003DC-3A06-834C-8189-EB5C348946BA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780EE841-B59C-AD48-8380-2DFC37CB4B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8500" y="5821947"/>
            <a:ext cx="10799350" cy="359823"/>
          </a:xfrm>
          <a:prstGeom prst="roundRect">
            <a:avLst>
              <a:gd name="adj" fmla="val 24276"/>
            </a:avLst>
          </a:prstGeom>
          <a:solidFill>
            <a:schemeClr val="bg2"/>
          </a:solidFill>
        </p:spPr>
        <p:txBody>
          <a:bodyPr lIns="72000" tIns="72000" rIns="72000" bIns="72000" anchor="ctr" anchorCtr="0">
            <a:spAutoFit/>
          </a:bodyPr>
          <a:lstStyle>
            <a:lvl1pPr marL="0" indent="0">
              <a:buFontTx/>
              <a:buNone/>
              <a:defRPr sz="1200" b="0" i="0" cap="none" spc="0" baseline="0">
                <a:latin typeface="Calibri" panose="020F0502020204030204" pitchFamily="34" charset="0"/>
                <a:cs typeface="Calibri Light" panose="020F0302020204030204" pitchFamily="34" charset="0"/>
              </a:defRPr>
            </a:lvl1pPr>
            <a:lvl2pPr marL="35560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801688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247775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695450" indent="0">
              <a:buFontTx/>
              <a:buNone/>
              <a:defRPr sz="1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sv-SE" dirty="0"/>
              <a:t>Ev. bildtext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01EE1E3-CAE6-3245-B764-049FEBD64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8" cy="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22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- t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9DB61-25AD-A047-86AF-AC34ED93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0"/>
            <a:ext cx="10801350" cy="1188839"/>
          </a:xfrm>
        </p:spPr>
        <p:txBody>
          <a:bodyPr anchor="t" anchorCtr="0"/>
          <a:lstStyle>
            <a:lvl1pPr>
              <a:defRPr b="1" i="0" spc="-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59E1663-A83D-2C49-9CA3-30E0549C7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8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orient="horz" pos="175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4D3618D-F697-8F40-BB77-3AE68FE5C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63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gradFill>
          <a:gsLst>
            <a:gs pos="0">
              <a:srgbClr val="009BBC"/>
            </a:gs>
            <a:gs pos="100000">
              <a:srgbClr val="00607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16203C75-98FE-C448-A41F-B6334E82B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77230" y="1020405"/>
            <a:ext cx="4437539" cy="443753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DDFFD84-B3FF-BE46-9D21-99FD437498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F722BB6-5DF0-5847-A57F-F3AB02A3FE77}"/>
              </a:ext>
            </a:extLst>
          </p:cNvPr>
          <p:cNvSpPr txBox="1"/>
          <p:nvPr userDrawn="1"/>
        </p:nvSpPr>
        <p:spPr>
          <a:xfrm>
            <a:off x="10056813" y="656480"/>
            <a:ext cx="1439861" cy="5181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sv-SE" sz="900" b="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del av Stockholms stad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ED70E8D-ED01-A142-B57D-76BB72CC57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6988" y="5673844"/>
            <a:ext cx="7058025" cy="492006"/>
          </a:xfrm>
        </p:spPr>
        <p:txBody>
          <a:bodyPr/>
          <a:lstStyle>
            <a:lvl1pPr marL="0" indent="0" algn="ctr">
              <a:buFontTx/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23838" indent="0">
              <a:buFontTx/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49262" indent="0">
              <a:buFontTx/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81025" indent="0">
              <a:buFontTx/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14375" indent="0">
              <a:buFontTx/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C661575-B953-3B41-9E7C-CF1002CAD9B8}"/>
              </a:ext>
            </a:extLst>
          </p:cNvPr>
          <p:cNvSpPr txBox="1"/>
          <p:nvPr userDrawn="1"/>
        </p:nvSpPr>
        <p:spPr>
          <a:xfrm>
            <a:off x="4440238" y="1592263"/>
            <a:ext cx="3572351" cy="205263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80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TACK!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FBA7946-FCE2-214C-BB51-2DEF81AB6B6D}"/>
              </a:ext>
            </a:extLst>
          </p:cNvPr>
          <p:cNvSpPr txBox="1"/>
          <p:nvPr userDrawn="1"/>
        </p:nvSpPr>
        <p:spPr>
          <a:xfrm>
            <a:off x="4440238" y="3644900"/>
            <a:ext cx="3572351" cy="5387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sv-SE" sz="3200" b="0" i="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svenskabostader.se</a:t>
            </a:r>
            <a:endParaRPr lang="sv-SE" sz="32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99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orient="horz" pos="1003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slutning">
    <p:bg>
      <p:bgPr>
        <a:gradFill>
          <a:gsLst>
            <a:gs pos="0">
              <a:srgbClr val="009BBC"/>
            </a:gs>
            <a:gs pos="100000">
              <a:srgbClr val="00607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FDDFFD84-B3FF-BE46-9D21-99FD43749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4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B81808B3-377F-D548-B175-E52ADDAD9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592262"/>
            <a:ext cx="10801350" cy="3673475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7694AA2-DEBE-FA4A-BF79-6CF3B4D241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5325" y="692150"/>
            <a:ext cx="718719" cy="4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86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orient="horz" pos="100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ning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1C1668A4-2341-E343-AA9C-410C2571989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2566988" y="692150"/>
            <a:ext cx="7056438" cy="54737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tabLst>
                <a:tab pos="260350" algn="l"/>
              </a:tabLst>
            </a:pPr>
            <a:r>
              <a:rPr lang="sv-SE" sz="2000" b="1" dirty="0">
                <a:solidFill>
                  <a:schemeClr val="tx2"/>
                </a:solidFill>
                <a:latin typeface="+mj-lt"/>
                <a:cs typeface="Calibri Light" panose="020F0502020204030204" pitchFamily="34" charset="0"/>
              </a:rPr>
              <a:t>I denna PPT finns grafiska element att hämta till din presentation.</a:t>
            </a:r>
            <a:br>
              <a:rPr lang="sv-SE" sz="2000" b="1" dirty="0">
                <a:solidFill>
                  <a:schemeClr val="tx2"/>
                </a:solidFill>
                <a:latin typeface="+mj-lt"/>
                <a:cs typeface="Calibri Light" panose="020F0502020204030204" pitchFamily="34" charset="0"/>
              </a:rPr>
            </a:br>
            <a:r>
              <a:rPr lang="sv-SE" dirty="0">
                <a:latin typeface="Calibri Light" panose="020F0502020204030204" pitchFamily="34" charset="0"/>
                <a:cs typeface="Calibri Light" panose="020F0502020204030204" pitchFamily="34" charset="0"/>
              </a:rPr>
              <a:t/>
            </a:r>
            <a:br>
              <a:rPr lang="sv-SE" dirty="0">
                <a:latin typeface="Calibri Light" panose="020F0502020204030204" pitchFamily="34" charset="0"/>
                <a:cs typeface="Calibri Light" panose="020F0502020204030204" pitchFamily="34" charset="0"/>
              </a:rPr>
            </a:br>
            <a:r>
              <a:rPr lang="sv-SE" dirty="0">
                <a:solidFill>
                  <a:schemeClr val="tx2"/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•	</a:t>
            </a:r>
            <a:r>
              <a:rPr lang="sv-SE" dirty="0">
                <a:latin typeface="Calibri Light" panose="020F0502020204030204" pitchFamily="34" charset="0"/>
                <a:cs typeface="Calibri Light" panose="020F0502020204030204" pitchFamily="34" charset="0"/>
              </a:rPr>
              <a:t>Kopiera och klistra in de element du behöver härifrån,</a:t>
            </a:r>
            <a:br>
              <a:rPr lang="sv-SE" dirty="0">
                <a:latin typeface="Calibri Light" panose="020F0502020204030204" pitchFamily="34" charset="0"/>
                <a:cs typeface="Calibri Light" panose="020F0502020204030204" pitchFamily="34" charset="0"/>
              </a:rPr>
            </a:br>
            <a:r>
              <a:rPr lang="sv-SE" dirty="0">
                <a:latin typeface="Calibri Light" panose="020F0502020204030204" pitchFamily="34" charset="0"/>
                <a:cs typeface="Calibri Light" panose="020F0502020204030204" pitchFamily="34" charset="0"/>
              </a:rPr>
              <a:t>	så säkerställer du att din presentation följer vår grafiska profil.</a:t>
            </a:r>
            <a:br>
              <a:rPr lang="sv-SE" dirty="0">
                <a:latin typeface="Calibri Light" panose="020F0502020204030204" pitchFamily="34" charset="0"/>
                <a:cs typeface="Calibri Light" panose="020F0502020204030204" pitchFamily="34" charset="0"/>
              </a:rPr>
            </a:br>
            <a:r>
              <a:rPr lang="sv-SE" dirty="0">
                <a:solidFill>
                  <a:schemeClr val="tx2"/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•	</a:t>
            </a:r>
            <a:r>
              <a:rPr lang="sv-SE" dirty="0">
                <a:latin typeface="Calibri Light" panose="020F0502020204030204" pitchFamily="34" charset="0"/>
                <a:cs typeface="Calibri Light" panose="020F0502020204030204" pitchFamily="34" charset="0"/>
              </a:rPr>
              <a:t>Skala skala objekten proportionerligt.</a:t>
            </a:r>
            <a:br>
              <a:rPr lang="sv-SE" dirty="0">
                <a:latin typeface="Calibri Light" panose="020F0502020204030204" pitchFamily="34" charset="0"/>
                <a:cs typeface="Calibri Light" panose="020F0502020204030204" pitchFamily="34" charset="0"/>
              </a:rPr>
            </a:br>
            <a:r>
              <a:rPr lang="sv-SE" dirty="0">
                <a:solidFill>
                  <a:schemeClr val="tx2"/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•	</a:t>
            </a:r>
            <a:r>
              <a:rPr lang="sv-SE" b="1" dirty="0">
                <a:latin typeface="+mj-lt"/>
                <a:cs typeface="Calibri Light" panose="020F0502020204030204" pitchFamily="34" charset="0"/>
              </a:rPr>
              <a:t>OBS</a:t>
            </a:r>
            <a:r>
              <a:rPr lang="sv-SE" dirty="0">
                <a:latin typeface="Calibri Light" panose="020F0502020204030204" pitchFamily="34" charset="0"/>
                <a:cs typeface="Calibri Light" panose="020F0502020204030204" pitchFamily="34" charset="0"/>
              </a:rPr>
              <a:t> instruktionerna för rundade hörn på sid 6 och 7.</a:t>
            </a:r>
            <a:br>
              <a:rPr lang="sv-SE" dirty="0">
                <a:latin typeface="Calibri Light" panose="020F0502020204030204" pitchFamily="34" charset="0"/>
                <a:cs typeface="Calibri Light" panose="020F0502020204030204" pitchFamily="34" charset="0"/>
              </a:rPr>
            </a:br>
            <a:r>
              <a:rPr lang="sv-SE" dirty="0">
                <a:solidFill>
                  <a:schemeClr val="tx2"/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•</a:t>
            </a:r>
            <a:r>
              <a:rPr lang="sv-SE" dirty="0">
                <a:latin typeface="Calibri Light" panose="020F0502020204030204" pitchFamily="34" charset="0"/>
                <a:cs typeface="Calibri Light" panose="020F0502020204030204" pitchFamily="34" charset="0"/>
              </a:rPr>
              <a:t>	På sid 12 finns ett schema på hur spaltindelningen för PPT-mallen ser ut.</a:t>
            </a:r>
            <a:br>
              <a:rPr lang="sv-SE" dirty="0">
                <a:latin typeface="Calibri Light" panose="020F0502020204030204" pitchFamily="34" charset="0"/>
                <a:cs typeface="Calibri Light" panose="020F0502020204030204" pitchFamily="34" charset="0"/>
              </a:rPr>
            </a:br>
            <a:r>
              <a:rPr lang="sv-SE" dirty="0">
                <a:solidFill>
                  <a:schemeClr val="tx2"/>
                </a:solidFill>
                <a:latin typeface="Calibri Light" panose="020F0502020204030204" pitchFamily="34" charset="0"/>
                <a:cs typeface="Calibri Light" panose="020F0502020204030204" pitchFamily="34" charset="0"/>
              </a:rPr>
              <a:t>•</a:t>
            </a:r>
            <a:r>
              <a:rPr lang="sv-SE" dirty="0">
                <a:latin typeface="Calibri Light" panose="020F0502020204030204" pitchFamily="34" charset="0"/>
                <a:cs typeface="Calibri Light" panose="020F0502020204030204" pitchFamily="34" charset="0"/>
              </a:rPr>
              <a:t>	Kontakta Kommunikationsavdelningen om du behöver stöd.</a:t>
            </a:r>
          </a:p>
          <a:p>
            <a:pPr>
              <a:tabLst>
                <a:tab pos="260350" algn="l"/>
              </a:tabLst>
            </a:pPr>
            <a:endParaRPr lang="sv-SE" dirty="0">
              <a:latin typeface="Calibri Light" panose="020F0502020204030204" pitchFamily="34" charset="0"/>
              <a:cs typeface="Calibri 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80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orient="horz" pos="100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vslutning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93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orient="horz" pos="10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- hus">
    <p:bg>
      <p:bgPr>
        <a:gradFill>
          <a:gsLst>
            <a:gs pos="0">
              <a:srgbClr val="009BBC"/>
            </a:gs>
            <a:gs pos="100000">
              <a:srgbClr val="00607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F57380-17DC-E64E-9296-DFED458EE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3157506" y="692150"/>
            <a:ext cx="2722594" cy="547369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AC12230-AD14-0A4C-8080-390EFB46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B916948-B4C6-6B42-9562-DCEADC9A8069}"/>
              </a:ext>
            </a:extLst>
          </p:cNvPr>
          <p:cNvSpPr txBox="1"/>
          <p:nvPr userDrawn="1"/>
        </p:nvSpPr>
        <p:spPr>
          <a:xfrm>
            <a:off x="10056813" y="656480"/>
            <a:ext cx="1439861" cy="5181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sv-SE" sz="900" b="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del av Stockholms stad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D03B7FC-3C0E-974B-B314-89F8A7BD3A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311902" y="692150"/>
            <a:ext cx="2722594" cy="54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56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 - hus">
    <p:bg>
      <p:bgPr>
        <a:gradFill>
          <a:gsLst>
            <a:gs pos="0">
              <a:srgbClr val="009BBC"/>
            </a:gs>
            <a:gs pos="100000">
              <a:srgbClr val="00607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F57380-17DC-E64E-9296-DFED458EE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3157506" y="692150"/>
            <a:ext cx="2722594" cy="547369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AC12230-AD14-0A4C-8080-390EFB46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B916948-B4C6-6B42-9562-DCEADC9A8069}"/>
              </a:ext>
            </a:extLst>
          </p:cNvPr>
          <p:cNvSpPr txBox="1"/>
          <p:nvPr userDrawn="1"/>
        </p:nvSpPr>
        <p:spPr>
          <a:xfrm>
            <a:off x="10056813" y="656480"/>
            <a:ext cx="1439861" cy="5181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sv-SE" sz="900" b="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del av Stockholms stad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D03B7FC-3C0E-974B-B314-89F8A7BD3A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6311902" y="692150"/>
            <a:ext cx="2722594" cy="547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72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- stad">
    <p:bg>
      <p:bgPr>
        <a:gradFill>
          <a:gsLst>
            <a:gs pos="0">
              <a:srgbClr val="009BBC"/>
            </a:gs>
            <a:gs pos="100000">
              <a:srgbClr val="00607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F57380-17DC-E64E-9296-DFED458EE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273" y="2421520"/>
            <a:ext cx="8668401" cy="378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AC12230-AD14-0A4C-8080-390EFB46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B916948-B4C6-6B42-9562-DCEADC9A8069}"/>
              </a:ext>
            </a:extLst>
          </p:cNvPr>
          <p:cNvSpPr txBox="1"/>
          <p:nvPr userDrawn="1"/>
        </p:nvSpPr>
        <p:spPr>
          <a:xfrm>
            <a:off x="10056813" y="656480"/>
            <a:ext cx="1439861" cy="5181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sv-SE" sz="900" b="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del av Stockholms stad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4505E831-234C-744F-BA49-0C6FFBE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0"/>
            <a:ext cx="10801350" cy="1188839"/>
          </a:xfrm>
        </p:spPr>
        <p:txBody>
          <a:bodyPr anchor="t" anchorCtr="0"/>
          <a:lstStyle>
            <a:lvl1pPr>
              <a:defRPr b="1" i="0" spc="-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9FCA78-4109-204B-9216-FDF3EDE75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5184775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Tx/>
              <a:buNone/>
              <a:defRPr sz="2400"/>
            </a:lvl1pPr>
            <a:lvl2pPr marL="223838" indent="0">
              <a:buFontTx/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97879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- nyckel">
    <p:bg>
      <p:bgPr>
        <a:gradFill>
          <a:gsLst>
            <a:gs pos="0">
              <a:srgbClr val="009BBC"/>
            </a:gs>
            <a:gs pos="100000">
              <a:srgbClr val="00607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F57380-17DC-E64E-9296-DFED458EE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675" y="3195927"/>
            <a:ext cx="5400000" cy="296992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AC12230-AD14-0A4C-8080-390EFB46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B916948-B4C6-6B42-9562-DCEADC9A8069}"/>
              </a:ext>
            </a:extLst>
          </p:cNvPr>
          <p:cNvSpPr txBox="1"/>
          <p:nvPr userDrawn="1"/>
        </p:nvSpPr>
        <p:spPr>
          <a:xfrm>
            <a:off x="10056813" y="656480"/>
            <a:ext cx="1439861" cy="5181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sv-SE" sz="900" b="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del av Stockholms stad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28B5975-3A0E-F54E-8131-42B584C5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0"/>
            <a:ext cx="10801350" cy="1188839"/>
          </a:xfrm>
        </p:spPr>
        <p:txBody>
          <a:bodyPr anchor="t" anchorCtr="0"/>
          <a:lstStyle>
            <a:lvl1pPr>
              <a:defRPr b="1" i="0" spc="-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CF3B9ACA-2A86-EA46-910A-B58FC7E18B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5184775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Tx/>
              <a:buNone/>
              <a:defRPr sz="2400"/>
            </a:lvl1pPr>
            <a:lvl2pPr marL="223838" indent="0">
              <a:buFontTx/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53690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- hjärta">
    <p:bg>
      <p:bgPr>
        <a:gradFill>
          <a:gsLst>
            <a:gs pos="0">
              <a:srgbClr val="009BBC"/>
            </a:gs>
            <a:gs pos="100000">
              <a:srgbClr val="00607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F57380-17DC-E64E-9296-DFED458EE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6674" y="2709849"/>
            <a:ext cx="3960000" cy="345600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AC12230-AD14-0A4C-8080-390EFB46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965" y="692150"/>
            <a:ext cx="718719" cy="48247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B916948-B4C6-6B42-9562-DCEADC9A8069}"/>
              </a:ext>
            </a:extLst>
          </p:cNvPr>
          <p:cNvSpPr txBox="1"/>
          <p:nvPr userDrawn="1"/>
        </p:nvSpPr>
        <p:spPr>
          <a:xfrm>
            <a:off x="10056813" y="656480"/>
            <a:ext cx="1439861" cy="5181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sv-SE" sz="900" b="0" i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del av Stockholms stad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F6891995-4604-524A-B30A-5E62CD5B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592260"/>
            <a:ext cx="10801350" cy="1188839"/>
          </a:xfrm>
        </p:spPr>
        <p:txBody>
          <a:bodyPr anchor="t" anchorCtr="0"/>
          <a:lstStyle>
            <a:lvl1pPr>
              <a:defRPr b="1" i="0" spc="-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D2BBFC87-4633-084A-9CBE-E545AB0F0B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3213100"/>
            <a:ext cx="5184775" cy="2952750"/>
          </a:xfrm>
        </p:spPr>
        <p:txBody>
          <a:bodyPr lIns="0" tIns="0" rIns="0" bIns="0">
            <a:noAutofit/>
          </a:bodyPr>
          <a:lstStyle>
            <a:lvl1pPr marL="0" indent="0" defTabSz="158400">
              <a:buFontTx/>
              <a:buNone/>
              <a:defRPr sz="2400"/>
            </a:lvl1pPr>
            <a:lvl2pPr marL="223838" indent="0">
              <a:buFontTx/>
              <a:buNone/>
              <a:defRPr/>
            </a:lvl2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91698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5613319-4FA4-264A-A667-B5A80BC1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5765"/>
            <a:ext cx="10801350" cy="10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49D1373-A688-F34E-A35B-A315811D7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094045"/>
            <a:ext cx="10801349" cy="40681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DBD214-610B-0E49-BD09-C794A87B0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11900" y="6380575"/>
            <a:ext cx="4680000" cy="2170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sv-SE"/>
              <a:t>Svenska Bostäder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080A25-E441-7542-9D80-53BAA0E92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74" y="6165851"/>
            <a:ext cx="360000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fld id="{5CC62E04-15AA-A344-81D5-60B380054E4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38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2" r:id="rId2"/>
    <p:sldLayoutId id="2147483681" r:id="rId3"/>
    <p:sldLayoutId id="2147483682" r:id="rId4"/>
    <p:sldLayoutId id="2147483683" r:id="rId5"/>
    <p:sldLayoutId id="2147483703" r:id="rId6"/>
    <p:sldLayoutId id="2147483698" r:id="rId7"/>
    <p:sldLayoutId id="2147483699" r:id="rId8"/>
    <p:sldLayoutId id="2147483700" r:id="rId9"/>
    <p:sldLayoutId id="2147483701" r:id="rId10"/>
    <p:sldLayoutId id="2147483649" r:id="rId11"/>
    <p:sldLayoutId id="2147483663" r:id="rId12"/>
    <p:sldLayoutId id="2147483687" r:id="rId13"/>
    <p:sldLayoutId id="2147483707" r:id="rId14"/>
    <p:sldLayoutId id="2147483697" r:id="rId15"/>
    <p:sldLayoutId id="2147483651" r:id="rId16"/>
    <p:sldLayoutId id="2147483702" r:id="rId17"/>
    <p:sldLayoutId id="2147483650" r:id="rId18"/>
    <p:sldLayoutId id="2147483664" r:id="rId19"/>
    <p:sldLayoutId id="2147483665" r:id="rId20"/>
    <p:sldLayoutId id="2147483673" r:id="rId21"/>
    <p:sldLayoutId id="2147483685" r:id="rId22"/>
    <p:sldLayoutId id="2147483684" r:id="rId23"/>
    <p:sldLayoutId id="2147483690" r:id="rId24"/>
    <p:sldLayoutId id="2147483691" r:id="rId25"/>
    <p:sldLayoutId id="2147483692" r:id="rId26"/>
    <p:sldLayoutId id="2147483676" r:id="rId27"/>
    <p:sldLayoutId id="2147483675" r:id="rId28"/>
    <p:sldLayoutId id="2147483677" r:id="rId29"/>
    <p:sldLayoutId id="2147483678" r:id="rId30"/>
    <p:sldLayoutId id="2147483680" r:id="rId31"/>
    <p:sldLayoutId id="2147483679" r:id="rId32"/>
    <p:sldLayoutId id="2147483667" r:id="rId33"/>
    <p:sldLayoutId id="2147483668" r:id="rId34"/>
    <p:sldLayoutId id="2147483693" r:id="rId35"/>
    <p:sldLayoutId id="2147483694" r:id="rId36"/>
    <p:sldLayoutId id="2147483695" r:id="rId37"/>
    <p:sldLayoutId id="2147483696" r:id="rId38"/>
    <p:sldLayoutId id="2147483670" r:id="rId39"/>
    <p:sldLayoutId id="2147483669" r:id="rId40"/>
    <p:sldLayoutId id="2147483671" r:id="rId41"/>
    <p:sldLayoutId id="2147483672" r:id="rId42"/>
    <p:sldLayoutId id="2147483686" r:id="rId43"/>
    <p:sldLayoutId id="2147483688" r:id="rId44"/>
    <p:sldLayoutId id="2147483666" r:id="rId45"/>
    <p:sldLayoutId id="2147483674" r:id="rId46"/>
    <p:sldLayoutId id="2147483705" r:id="rId47"/>
    <p:sldLayoutId id="2147483704" r:id="rId48"/>
    <p:sldLayoutId id="2147483706" r:id="rId49"/>
  </p:sldLayoutIdLst>
  <p:transition spd="slow">
    <p:push dir="u"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3838" indent="-223838" algn="l" defTabSz="158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49263" indent="-225425" algn="l" defTabSz="158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81025" indent="-131763" algn="l" defTabSz="158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714375" indent="-133350" algn="l" defTabSz="158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846138" indent="-131763" algn="l" defTabSz="158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1345" userDrawn="1">
          <p15:clr>
            <a:srgbClr val="F26B43"/>
          </p15:clr>
        </p15:guide>
        <p15:guide id="3" pos="1617" userDrawn="1">
          <p15:clr>
            <a:srgbClr val="F26B43"/>
          </p15:clr>
        </p15:guide>
        <p15:guide id="4" pos="2525" userDrawn="1">
          <p15:clr>
            <a:srgbClr val="F26B43"/>
          </p15:clr>
        </p15:guide>
        <p15:guide id="5" pos="2797" userDrawn="1">
          <p15:clr>
            <a:srgbClr val="F26B43"/>
          </p15:clr>
        </p15:guide>
        <p15:guide id="6" pos="3704" userDrawn="1">
          <p15:clr>
            <a:srgbClr val="F26B43"/>
          </p15:clr>
        </p15:guide>
        <p15:guide id="7" pos="3976" userDrawn="1">
          <p15:clr>
            <a:srgbClr val="F26B43"/>
          </p15:clr>
        </p15:guide>
        <p15:guide id="8" pos="4883" userDrawn="1">
          <p15:clr>
            <a:srgbClr val="F26B43"/>
          </p15:clr>
        </p15:guide>
        <p15:guide id="9" pos="5155" userDrawn="1">
          <p15:clr>
            <a:srgbClr val="F26B43"/>
          </p15:clr>
        </p15:guide>
        <p15:guide id="10" pos="6063" userDrawn="1">
          <p15:clr>
            <a:srgbClr val="F26B43"/>
          </p15:clr>
        </p15:guide>
        <p15:guide id="11" pos="6335" userDrawn="1">
          <p15:clr>
            <a:srgbClr val="F26B43"/>
          </p15:clr>
        </p15:guide>
        <p15:guide id="12" pos="7242" userDrawn="1">
          <p15:clr>
            <a:srgbClr val="F26B43"/>
          </p15:clr>
        </p15:guide>
        <p15:guide id="14" orient="horz" pos="436" userDrawn="1">
          <p15:clr>
            <a:srgbClr val="F26B43"/>
          </p15:clr>
        </p15:guide>
        <p15:guide id="15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2.png"/><Relationship Id="rId3" Type="http://schemas.openxmlformats.org/officeDocument/2006/relationships/image" Target="../media/image10.png"/><Relationship Id="rId38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37" Type="http://schemas.openxmlformats.org/officeDocument/2006/relationships/image" Target="../media/image57.svg"/><Relationship Id="rId11" Type="http://schemas.openxmlformats.org/officeDocument/2006/relationships/image" Target="../media/image31.svg"/><Relationship Id="rId23" Type="http://schemas.openxmlformats.org/officeDocument/2006/relationships/image" Target="../media/image4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83673E-D12B-A140-97B1-F1BBAA42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6000" dirty="0" smtClean="0"/>
              <a:t>Välkommen till </a:t>
            </a:r>
            <a:br>
              <a:rPr lang="sv-SE" sz="6000" dirty="0" smtClean="0"/>
            </a:br>
            <a:r>
              <a:rPr lang="sv-SE" sz="6000" dirty="0" smtClean="0"/>
              <a:t>Svenska Bostäder</a:t>
            </a:r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3343240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GRANNSAMVERKAN?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Ta tillvara på engagemang och kunskap</a:t>
            </a:r>
          </a:p>
          <a:p>
            <a:r>
              <a:rPr lang="sv-SE" dirty="0" smtClean="0"/>
              <a:t>Samverkan kring trygghet</a:t>
            </a:r>
          </a:p>
          <a:p>
            <a:r>
              <a:rPr lang="sv-SE" dirty="0" smtClean="0"/>
              <a:t>Är en del av vårt boendeinflytande</a:t>
            </a:r>
          </a:p>
          <a:p>
            <a:r>
              <a:rPr lang="sv-SE" dirty="0" smtClean="0"/>
              <a:t>Skapa gemensamma förhållningssätt </a:t>
            </a:r>
          </a:p>
          <a:p>
            <a:r>
              <a:rPr lang="sv-SE" dirty="0" smtClean="0"/>
              <a:t>Extra viktigt så som vårt samhälle ser ut idag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3341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83673E-D12B-A140-97B1-F1BBAA42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INSPIRATION &amp; INFORMATION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667574-7701-EC4C-914D-B768636EE3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Månadsbrev</a:t>
            </a:r>
          </a:p>
          <a:p>
            <a:r>
              <a:rPr lang="sv-SE" dirty="0" smtClean="0"/>
              <a:t>Informationsmöten (viktigt!)</a:t>
            </a:r>
          </a:p>
          <a:p>
            <a:r>
              <a:rPr lang="sv-SE" dirty="0" smtClean="0"/>
              <a:t>Informationsmaterial fr polisen</a:t>
            </a:r>
          </a:p>
          <a:p>
            <a:r>
              <a:rPr lang="sv-SE" dirty="0" smtClean="0"/>
              <a:t>Tips från reda startade Grannsamverkansgrupper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6600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UPPSTART/FÖRBEREDELSER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Startmöte</a:t>
            </a:r>
          </a:p>
          <a:p>
            <a:r>
              <a:rPr lang="sv-SE" dirty="0" smtClean="0"/>
              <a:t>Trygghetsvandring</a:t>
            </a:r>
          </a:p>
          <a:p>
            <a:r>
              <a:rPr lang="sv-SE" dirty="0" smtClean="0"/>
              <a:t>Tydlig information</a:t>
            </a:r>
          </a:p>
          <a:p>
            <a:r>
              <a:rPr lang="sv-SE" dirty="0" smtClean="0"/>
              <a:t>Gränsdragningslistor</a:t>
            </a:r>
          </a:p>
          <a:p>
            <a:r>
              <a:rPr lang="sv-SE" dirty="0" smtClean="0"/>
              <a:t>Utbildning</a:t>
            </a:r>
          </a:p>
          <a:p>
            <a:r>
              <a:rPr lang="sv-SE" dirty="0" smtClean="0"/>
              <a:t>Lappar i alla trapphus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372012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UPPSTART/FÖRBEREDELSER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4665" y="2603500"/>
            <a:ext cx="5184775" cy="2952750"/>
          </a:xfrm>
        </p:spPr>
        <p:txBody>
          <a:bodyPr/>
          <a:lstStyle/>
          <a:p>
            <a:r>
              <a:rPr lang="sv-SE" dirty="0"/>
              <a:t>Skyltning av området</a:t>
            </a:r>
          </a:p>
          <a:p>
            <a:r>
              <a:rPr lang="sv-SE" dirty="0"/>
              <a:t>Inköp av västar</a:t>
            </a:r>
          </a:p>
          <a:p>
            <a:r>
              <a:rPr lang="sv-SE" dirty="0"/>
              <a:t>Förslag på </a:t>
            </a:r>
            <a:r>
              <a:rPr lang="sv-SE" dirty="0" smtClean="0"/>
              <a:t>arbetsmodeller</a:t>
            </a:r>
          </a:p>
          <a:p>
            <a:r>
              <a:rPr lang="sv-SE" dirty="0" smtClean="0"/>
              <a:t>Tips</a:t>
            </a:r>
          </a:p>
          <a:p>
            <a:r>
              <a:rPr lang="sv-SE" dirty="0" smtClean="0"/>
              <a:t>Personal från området är med</a:t>
            </a:r>
          </a:p>
          <a:p>
            <a:r>
              <a:rPr lang="sv-SE" dirty="0" smtClean="0"/>
              <a:t>Försök att skapa tillit</a:t>
            </a:r>
            <a:endParaRPr lang="sv-SE" dirty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682857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GRANNSAMVERKAN – SVENSKA BOSTÄDER OCH HYRESGÄSTER TILLSAMMANS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Egna hyresgästaktiviteter</a:t>
            </a:r>
          </a:p>
          <a:p>
            <a:r>
              <a:rPr lang="sv-SE" dirty="0" smtClean="0"/>
              <a:t>Vi tar över 114 14 samtal</a:t>
            </a:r>
          </a:p>
          <a:p>
            <a:r>
              <a:rPr lang="sv-SE" dirty="0" smtClean="0"/>
              <a:t>Länk mellan närpolis och hyresgäster</a:t>
            </a:r>
          </a:p>
          <a:p>
            <a:r>
              <a:rPr lang="sv-SE" dirty="0" smtClean="0"/>
              <a:t>Extra finansiellt stöd för aktiviteter</a:t>
            </a:r>
          </a:p>
          <a:p>
            <a:r>
              <a:rPr lang="sv-SE" dirty="0" smtClean="0"/>
              <a:t>Årsmöten tillsammans</a:t>
            </a:r>
          </a:p>
          <a:p>
            <a:r>
              <a:rPr lang="sv-SE" dirty="0" smtClean="0"/>
              <a:t>Extra möten vid behov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769464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FRAMTIDEN - UTMANINGAR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Säkerställa polisens medverkan</a:t>
            </a:r>
          </a:p>
          <a:p>
            <a:r>
              <a:rPr lang="sv-SE" dirty="0" smtClean="0"/>
              <a:t>Upprätthålla vårt löfte till hyresgäster</a:t>
            </a:r>
          </a:p>
          <a:p>
            <a:r>
              <a:rPr lang="sv-SE" dirty="0" smtClean="0"/>
              <a:t>Information och ”utbildning” kring hyreslagar </a:t>
            </a:r>
            <a:r>
              <a:rPr lang="sv-SE" dirty="0" err="1" smtClean="0"/>
              <a:t>etc</a:t>
            </a:r>
            <a:endParaRPr lang="sv-SE" dirty="0" smtClean="0"/>
          </a:p>
          <a:p>
            <a:r>
              <a:rPr lang="sv-SE" dirty="0" smtClean="0"/>
              <a:t>Att få fler grupper av hyresgäster att ansluta sig </a:t>
            </a:r>
          </a:p>
          <a:p>
            <a:r>
              <a:rPr lang="sv-SE" dirty="0" smtClean="0"/>
              <a:t>Att skapa </a:t>
            </a:r>
            <a:r>
              <a:rPr lang="sv-SE" smtClean="0"/>
              <a:t>stabilitet 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0151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217F772-2A0E-3B44-891B-BD1F363A6E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870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7784"/>
          <a:stretch>
            <a:fillRect/>
          </a:stretch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695325" y="0"/>
            <a:ext cx="10801350" cy="6858000"/>
          </a:xfrm>
        </p:spPr>
        <p:txBody>
          <a:bodyPr anchor="ctr"/>
          <a:lstStyle/>
          <a:p>
            <a:r>
              <a:rPr lang="sv-SE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Kortfakta</a:t>
            </a:r>
            <a:br>
              <a:rPr lang="sv-SE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sv-SE" sz="2000" dirty="0" smtClean="0"/>
              <a:t>(2022 års siffror för koncernen)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462852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rundat hörn 9">
            <a:extLst>
              <a:ext uri="{FF2B5EF4-FFF2-40B4-BE49-F238E27FC236}">
                <a16:creationId xmlns:a16="http://schemas.microsoft.com/office/drawing/2014/main" id="{12823CCA-D860-A94E-AA09-B7B61BCFC5A8}"/>
              </a:ext>
            </a:extLst>
          </p:cNvPr>
          <p:cNvSpPr/>
          <p:nvPr/>
        </p:nvSpPr>
        <p:spPr>
          <a:xfrm>
            <a:off x="7921349" y="2926492"/>
            <a:ext cx="3575326" cy="425587"/>
          </a:xfrm>
          <a:prstGeom prst="round1Rect">
            <a:avLst>
              <a:gd name="adj" fmla="val 48160"/>
            </a:avLst>
          </a:prstGeom>
          <a:solidFill>
            <a:srgbClr val="009B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med rundat hörn 10">
            <a:extLst>
              <a:ext uri="{FF2B5EF4-FFF2-40B4-BE49-F238E27FC236}">
                <a16:creationId xmlns:a16="http://schemas.microsoft.com/office/drawing/2014/main" id="{1AD6277B-8627-5848-8F99-C1297CBBB1A0}"/>
              </a:ext>
            </a:extLst>
          </p:cNvPr>
          <p:cNvSpPr/>
          <p:nvPr/>
        </p:nvSpPr>
        <p:spPr>
          <a:xfrm flipH="1">
            <a:off x="694889" y="2926491"/>
            <a:ext cx="3570881" cy="425587"/>
          </a:xfrm>
          <a:prstGeom prst="round1Rect">
            <a:avLst>
              <a:gd name="adj" fmla="val 50000"/>
            </a:avLst>
          </a:prstGeom>
          <a:solidFill>
            <a:schemeClr val="tx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9119EA5-EFC7-E54C-ADFA-BF8D0FC02F39}"/>
              </a:ext>
            </a:extLst>
          </p:cNvPr>
          <p:cNvSpPr/>
          <p:nvPr/>
        </p:nvSpPr>
        <p:spPr>
          <a:xfrm>
            <a:off x="4328102" y="2926490"/>
            <a:ext cx="3535796" cy="425587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med rundat hörn 12">
            <a:extLst>
              <a:ext uri="{FF2B5EF4-FFF2-40B4-BE49-F238E27FC236}">
                <a16:creationId xmlns:a16="http://schemas.microsoft.com/office/drawing/2014/main" id="{DD7CA9A2-F846-FE44-9483-8601990D6BEC}"/>
              </a:ext>
            </a:extLst>
          </p:cNvPr>
          <p:cNvSpPr/>
          <p:nvPr/>
        </p:nvSpPr>
        <p:spPr>
          <a:xfrm flipH="1" flipV="1">
            <a:off x="695640" y="3407259"/>
            <a:ext cx="3570881" cy="2738456"/>
          </a:xfrm>
          <a:prstGeom prst="round1Rect">
            <a:avLst>
              <a:gd name="adj" fmla="val 8307"/>
            </a:avLst>
          </a:prstGeom>
          <a:solidFill>
            <a:schemeClr val="tx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med rundat hörn 13">
            <a:extLst>
              <a:ext uri="{FF2B5EF4-FFF2-40B4-BE49-F238E27FC236}">
                <a16:creationId xmlns:a16="http://schemas.microsoft.com/office/drawing/2014/main" id="{F22F6914-FCFF-E041-9283-45A96FD513CC}"/>
              </a:ext>
            </a:extLst>
          </p:cNvPr>
          <p:cNvSpPr/>
          <p:nvPr/>
        </p:nvSpPr>
        <p:spPr>
          <a:xfrm flipV="1">
            <a:off x="7921032" y="3407260"/>
            <a:ext cx="3575326" cy="2738454"/>
          </a:xfrm>
          <a:prstGeom prst="round1Rect">
            <a:avLst>
              <a:gd name="adj" fmla="val 8307"/>
            </a:avLst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4C50B13-B3D3-0645-98F5-1B0E7F157345}"/>
              </a:ext>
            </a:extLst>
          </p:cNvPr>
          <p:cNvSpPr/>
          <p:nvPr/>
        </p:nvSpPr>
        <p:spPr>
          <a:xfrm>
            <a:off x="4328101" y="3407259"/>
            <a:ext cx="3533573" cy="2738455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6BCB47D8-32C5-CF4C-BFB5-3B497FF3FA7F}"/>
              </a:ext>
            </a:extLst>
          </p:cNvPr>
          <p:cNvSpPr txBox="1"/>
          <p:nvPr/>
        </p:nvSpPr>
        <p:spPr>
          <a:xfrm>
            <a:off x="694889" y="4983932"/>
            <a:ext cx="3570445" cy="8909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2000" b="1" dirty="0" smtClean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Svenska Bostäder ägs av Stockholms stad</a:t>
            </a:r>
            <a:endParaRPr lang="sv-SE" sz="2000" b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FB0EA60-887D-0747-AA3B-E8A6D86D0572}"/>
              </a:ext>
            </a:extLst>
          </p:cNvPr>
          <p:cNvSpPr txBox="1"/>
          <p:nvPr/>
        </p:nvSpPr>
        <p:spPr>
          <a:xfrm>
            <a:off x="4304987" y="4983932"/>
            <a:ext cx="3570445" cy="8909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60 000 stockholmare bor hos oss. </a:t>
            </a:r>
          </a:p>
          <a:p>
            <a:pPr algn="ctr"/>
            <a:r>
              <a:rPr lang="sv-SE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Omflyttningsgrad: </a:t>
            </a:r>
            <a:r>
              <a:rPr lang="sv-SE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10,6 </a:t>
            </a:r>
            <a:r>
              <a:rPr lang="sv-SE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%</a:t>
            </a:r>
          </a:p>
          <a:p>
            <a:pPr algn="ctr"/>
            <a:r>
              <a:rPr lang="sv-SE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1 869 studentbostäder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98610B6-F5EE-1C4F-B7D2-4BFFA6364824}"/>
              </a:ext>
            </a:extLst>
          </p:cNvPr>
          <p:cNvSpPr txBox="1"/>
          <p:nvPr/>
        </p:nvSpPr>
        <p:spPr>
          <a:xfrm>
            <a:off x="7926961" y="4983932"/>
            <a:ext cx="3570445" cy="8909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2000" b="1" dirty="0" smtClean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 äger fyra centrumanläggningar: Husby C, Kärrtorp C, </a:t>
            </a:r>
          </a:p>
          <a:p>
            <a:pPr algn="ctr"/>
            <a:r>
              <a:rPr lang="sv-SE" sz="2000" b="1" dirty="0" smtClean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Björkhagen C och Dalen C</a:t>
            </a:r>
            <a:endParaRPr lang="sv-SE" sz="2000" b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29FBB40F-0FE4-6148-98BF-7ABEA68FEE55}"/>
              </a:ext>
            </a:extLst>
          </p:cNvPr>
          <p:cNvSpPr txBox="1"/>
          <p:nvPr/>
        </p:nvSpPr>
        <p:spPr>
          <a:xfrm>
            <a:off x="694889" y="2941376"/>
            <a:ext cx="3570445" cy="425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Grundades 1944</a:t>
            </a:r>
            <a:endParaRPr lang="sv-S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5F60AAEF-4436-E443-A0B2-29D1E3BEA45D}"/>
              </a:ext>
            </a:extLst>
          </p:cNvPr>
          <p:cNvSpPr txBox="1"/>
          <p:nvPr/>
        </p:nvSpPr>
        <p:spPr>
          <a:xfrm>
            <a:off x="4316863" y="2941376"/>
            <a:ext cx="3570445" cy="425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28 076 lägenheter</a:t>
            </a:r>
            <a:endParaRPr lang="sv-S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01775B6C-8EC2-FB4A-BA50-5B9E700452AF}"/>
              </a:ext>
            </a:extLst>
          </p:cNvPr>
          <p:cNvSpPr txBox="1"/>
          <p:nvPr/>
        </p:nvSpPr>
        <p:spPr>
          <a:xfrm>
            <a:off x="7915086" y="2941376"/>
            <a:ext cx="3581271" cy="4255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Drygt </a:t>
            </a:r>
            <a:r>
              <a:rPr lang="sv-SE" sz="2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v-S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868 lokaler</a:t>
            </a:r>
            <a:endParaRPr lang="sv-S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Bild 71">
            <a:extLst>
              <a:ext uri="{FF2B5EF4-FFF2-40B4-BE49-F238E27FC236}">
                <a16:creationId xmlns:a16="http://schemas.microsoft.com/office/drawing/2014/main" id="{462BB902-2418-0749-9A5F-C2F8C2942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760179" y="3643860"/>
            <a:ext cx="1439863" cy="1439863"/>
          </a:xfrm>
          <a:prstGeom prst="rect">
            <a:avLst/>
          </a:prstGeom>
        </p:spPr>
      </p:pic>
      <p:pic>
        <p:nvPicPr>
          <p:cNvPr id="26" name="Bild 30">
            <a:extLst>
              <a:ext uri="{FF2B5EF4-FFF2-40B4-BE49-F238E27FC236}">
                <a16:creationId xmlns:a16="http://schemas.microsoft.com/office/drawing/2014/main" id="{1EBEE2CF-23CA-044B-908C-C0BB9598D72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54655" y="3751441"/>
            <a:ext cx="1042088" cy="1042088"/>
          </a:xfrm>
          <a:prstGeom prst="rect">
            <a:avLst/>
          </a:prstGeom>
        </p:spPr>
      </p:pic>
      <p:pic>
        <p:nvPicPr>
          <p:cNvPr id="27" name="Bild 56">
            <a:extLst>
              <a:ext uri="{FF2B5EF4-FFF2-40B4-BE49-F238E27FC236}">
                <a16:creationId xmlns:a16="http://schemas.microsoft.com/office/drawing/2014/main" id="{0ECC99E5-2944-2A4B-8417-A08AE4F6D65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987970" y="3491087"/>
            <a:ext cx="1302442" cy="1302442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987970" y="6268278"/>
            <a:ext cx="2508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dirty="0" smtClean="0"/>
              <a:t>Siffror för koncernen (2022)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544108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4" t="12338" r="35714" b="33334"/>
          <a:stretch/>
        </p:blipFill>
        <p:spPr>
          <a:xfrm>
            <a:off x="4089995" y="0"/>
            <a:ext cx="8142894" cy="6858000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592260"/>
            <a:ext cx="2853093" cy="593379"/>
          </a:xfrm>
        </p:spPr>
        <p:txBody>
          <a:bodyPr/>
          <a:lstStyle/>
          <a:p>
            <a:r>
              <a:rPr lang="sv-SE" dirty="0" smtClean="0"/>
              <a:t>Här finns våra fastigheter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48670" y="3199944"/>
            <a:ext cx="31939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Järva</a:t>
            </a:r>
            <a:r>
              <a:rPr lang="sv-S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v-SE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Västerort</a:t>
            </a:r>
            <a:r>
              <a:rPr lang="sv-S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v-SE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Innerstaden</a:t>
            </a:r>
            <a:r>
              <a:rPr lang="sv-S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v-SE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Söderort</a:t>
            </a:r>
            <a:r>
              <a:rPr lang="sv-SE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v-SE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896265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 b="7883"/>
          <a:stretch>
            <a:fillRect/>
          </a:stretch>
        </p:blipFill>
        <p:spPr/>
      </p:pic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695325" y="0"/>
            <a:ext cx="10801350" cy="6858000"/>
          </a:xfrm>
        </p:spPr>
        <p:txBody>
          <a:bodyPr anchor="ctr"/>
          <a:lstStyle/>
          <a:p>
            <a:r>
              <a:rPr lang="sv-SE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Järva</a:t>
            </a:r>
            <a:endParaRPr lang="sv-SE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5164475" y="4545012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HUSBY CENTRUM FINNS ETT AV VÅRA TVÅ FYSISKA KUNDCENTER</a:t>
            </a:r>
            <a:endParaRPr lang="sv-SE" sz="1200" b="0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2554321" y="4545009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5 868 LÄGENHETER</a:t>
            </a:r>
          </a:p>
          <a:p>
            <a:pPr algn="ctr"/>
            <a: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683 LOKALER</a:t>
            </a:r>
            <a:endParaRPr lang="sv-S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7774629" y="4545010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FASTIGHETERNA BYGGDES TILL STORA DELAR I BÖRJAN </a:t>
            </a:r>
            <a:b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AV 1970-TALET</a:t>
            </a:r>
            <a:endParaRPr lang="sv-S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31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" b="7770"/>
          <a:stretch>
            <a:fillRect/>
          </a:stretch>
        </p:blipFill>
        <p:spPr/>
      </p:pic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695325" y="0"/>
            <a:ext cx="10801350" cy="6858000"/>
          </a:xfrm>
        </p:spPr>
        <p:txBody>
          <a:bodyPr anchor="ctr"/>
          <a:lstStyle/>
          <a:p>
            <a:r>
              <a:rPr lang="sv-SE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Västerort</a:t>
            </a:r>
            <a:endParaRPr lang="sv-SE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5164475" y="4545012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VÄLLINGBY FINNS ETT AV VÅRA TVÅ FYSISKA KUNDCENTER</a:t>
            </a:r>
            <a:endParaRPr lang="sv-SE" sz="1200" b="0" i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2554323" y="4545009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sv-SE" sz="1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411 lägenheter</a:t>
            </a:r>
          </a:p>
          <a:p>
            <a:pPr algn="ctr"/>
            <a:r>
              <a:rPr lang="sv-SE" sz="1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712 </a:t>
            </a:r>
            <a:r>
              <a:rPr lang="sv-SE" sz="1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lokaler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7774627" y="4545010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MEST FASTIGHETER FRÅN 1950-TALET </a:t>
            </a:r>
            <a:b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 INSLAG </a:t>
            </a:r>
            <a:b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AV NYPRODUKTION</a:t>
            </a:r>
            <a:endParaRPr lang="sv-S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52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7784"/>
          <a:stretch>
            <a:fillRect/>
          </a:stretch>
        </p:blipFill>
        <p:spPr/>
      </p:pic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695325" y="0"/>
            <a:ext cx="10801350" cy="6858000"/>
          </a:xfrm>
        </p:spPr>
        <p:txBody>
          <a:bodyPr anchor="ctr"/>
          <a:lstStyle/>
          <a:p>
            <a:r>
              <a:rPr lang="sv-SE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Innerstaden</a:t>
            </a:r>
            <a:endParaRPr lang="sv-SE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5164472" y="4545012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STOR BLANDNING </a:t>
            </a:r>
            <a:br>
              <a:rPr 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AV FASTIGHETER </a:t>
            </a:r>
            <a:br>
              <a:rPr 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MED OLIKA KARAKTÄR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2554317" y="4545009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sv-SE" sz="1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sv-SE" sz="1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44 lägenheter</a:t>
            </a:r>
          </a:p>
          <a:p>
            <a:pPr algn="ctr"/>
            <a:r>
              <a:rPr lang="sv-SE" sz="1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701 </a:t>
            </a:r>
            <a:r>
              <a:rPr lang="sv-SE" sz="1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lokaler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7774625" y="4545010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DISTRIKTET FINNS ÄVEN MÅNGA STUDENTBOSTÄDER</a:t>
            </a:r>
            <a:endParaRPr lang="sv-S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9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7784"/>
          <a:stretch>
            <a:fillRect/>
          </a:stretch>
        </p:blipFill>
        <p:spPr/>
      </p:pic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695325" y="0"/>
            <a:ext cx="10801350" cy="6858000"/>
          </a:xfrm>
        </p:spPr>
        <p:txBody>
          <a:bodyPr anchor="ctr"/>
          <a:lstStyle/>
          <a:p>
            <a:r>
              <a:rPr lang="sv-SE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Söderort</a:t>
            </a:r>
            <a:endParaRPr lang="sv-SE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5164472" y="4545012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HÄR FINNS MÅNGA FASTIGHETER FRÅN 1940-, 1950- OCH </a:t>
            </a:r>
            <a:br>
              <a:rPr 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1960-TALET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2554317" y="4545009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7 216 lägenheter</a:t>
            </a:r>
          </a:p>
          <a:p>
            <a:pPr algn="ctr"/>
            <a:r>
              <a:rPr lang="sv-SE" sz="1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868 </a:t>
            </a:r>
            <a:r>
              <a:rPr lang="sv-SE" sz="1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lokaler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7774625" y="4545010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PERENNPARKEN: </a:t>
            </a:r>
            <a:r>
              <a:rPr lang="sv-SE" sz="1200" b="1" dirty="0">
                <a:latin typeface="Calibri" panose="020F0502020204030204" pitchFamily="34" charset="0"/>
                <a:cs typeface="Calibri" panose="020F0502020204030204" pitchFamily="34" charset="0"/>
              </a:rPr>
              <a:t>VÅR GRÖNA </a:t>
            </a:r>
            <a: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STOLTHET</a:t>
            </a:r>
            <a:endParaRPr lang="sv-S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sv-SE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FINNS I SKÄRHOLMEN </a:t>
            </a:r>
            <a:endParaRPr lang="sv-S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77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827"/>
          <a:stretch>
            <a:fillRect/>
          </a:stretch>
        </p:blipFill>
        <p:spPr/>
      </p:pic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695325" y="0"/>
            <a:ext cx="10801350" cy="6858000"/>
          </a:xfrm>
        </p:spPr>
        <p:txBody>
          <a:bodyPr anchor="ctr"/>
          <a:lstStyle/>
          <a:p>
            <a:r>
              <a:rPr lang="sv-SE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Stadsholmen – vårt dotterbolag</a:t>
            </a:r>
            <a:endParaRPr lang="sv-SE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5164475" y="4545012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ÄGER, RUSTAR OCH FÖRVALTAR HUS MED KULTURHISTORISKT VÄRDE I STOCKHOLM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2554317" y="4545009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1 637 lägenheter</a:t>
            </a:r>
          </a:p>
          <a:p>
            <a:pPr algn="ctr"/>
            <a:r>
              <a:rPr lang="sv-SE" sz="1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904 </a:t>
            </a:r>
            <a:r>
              <a:rPr lang="sv-SE" sz="1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lokaler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FA29137-A33C-304E-91E7-D1AB01B686A0}"/>
              </a:ext>
            </a:extLst>
          </p:cNvPr>
          <p:cNvSpPr txBox="1"/>
          <p:nvPr/>
        </p:nvSpPr>
        <p:spPr>
          <a:xfrm>
            <a:off x="7774625" y="4545010"/>
            <a:ext cx="1863049" cy="1130945"/>
          </a:xfrm>
          <a:prstGeom prst="roundRect">
            <a:avLst>
              <a:gd name="adj" fmla="val 8802"/>
            </a:avLst>
          </a:prstGeom>
          <a:solidFill>
            <a:schemeClr val="bg1"/>
          </a:solidFill>
        </p:spPr>
        <p:txBody>
          <a:bodyPr wrap="square" lIns="144000" tIns="144000" rIns="144000" bIns="144000" rtlCol="0" anchor="ctr">
            <a:noAutofit/>
          </a:bodyPr>
          <a:lstStyle/>
          <a:p>
            <a:pPr algn="ctr"/>
            <a:r>
              <a:rPr lang="sv-SE" sz="1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Flera av </a:t>
            </a:r>
            <a:r>
              <a:rPr lang="sv-SE" sz="1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fastigheterna </a:t>
            </a:r>
            <a:r>
              <a:rPr lang="sv-SE" sz="1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är klassificerade som byggnadsminnen</a:t>
            </a:r>
          </a:p>
        </p:txBody>
      </p:sp>
    </p:spTree>
    <p:extLst>
      <p:ext uri="{BB962C8B-B14F-4D97-AF65-F5344CB8AC3E}">
        <p14:creationId xmlns:p14="http://schemas.microsoft.com/office/powerpoint/2010/main" val="88167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Svenska Bostäder">
      <a:dk1>
        <a:srgbClr val="000000"/>
      </a:dk1>
      <a:lt1>
        <a:srgbClr val="FFFFFF"/>
      </a:lt1>
      <a:dk2>
        <a:srgbClr val="00819E"/>
      </a:dk2>
      <a:lt2>
        <a:srgbClr val="E5F2F5"/>
      </a:lt2>
      <a:accent1>
        <a:srgbClr val="BFDFE7"/>
      </a:accent1>
      <a:accent2>
        <a:srgbClr val="E6007D"/>
      </a:accent2>
      <a:accent3>
        <a:srgbClr val="AFCA0B"/>
      </a:accent3>
      <a:accent4>
        <a:srgbClr val="EE7103"/>
      </a:accent4>
      <a:accent5>
        <a:srgbClr val="757575"/>
      </a:accent5>
      <a:accent6>
        <a:srgbClr val="FFD718"/>
      </a:accent6>
      <a:hlink>
        <a:srgbClr val="40A0B6"/>
      </a:hlink>
      <a:folHlink>
        <a:srgbClr val="80C0C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öretagspresentation_SB.potx" id="{DFBFCB54-6644-4C30-866C-CEB141D219CE}" vid="{C34BEB07-ADC3-4F0E-BFF6-7B4BA2F7382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Företagspresentation_SB</Template>
  <TotalTime>62</TotalTime>
  <Words>755</Words>
  <Application>Microsoft Office PowerPoint</Application>
  <PresentationFormat>Bredbild</PresentationFormat>
  <Paragraphs>114</Paragraphs>
  <Slides>16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Välkommen till  Svenska Bostäder</vt:lpstr>
      <vt:lpstr>Kortfakta (2022 års siffror för koncernen)</vt:lpstr>
      <vt:lpstr>PowerPoint-presentation</vt:lpstr>
      <vt:lpstr>Här finns våra fastigheter</vt:lpstr>
      <vt:lpstr>Järva</vt:lpstr>
      <vt:lpstr>Västerort</vt:lpstr>
      <vt:lpstr>Innerstaden</vt:lpstr>
      <vt:lpstr>Söderort</vt:lpstr>
      <vt:lpstr>Stadsholmen – vårt dotterbolag</vt:lpstr>
      <vt:lpstr>VARFÖR GRANNSAMVERKAN?</vt:lpstr>
      <vt:lpstr>INSPIRATION &amp; INFORMATION </vt:lpstr>
      <vt:lpstr>UPPSTART/FÖRBEREDELSER</vt:lpstr>
      <vt:lpstr>UPPSTART/FÖRBEREDELSER</vt:lpstr>
      <vt:lpstr>GRANNSAMVERKAN – SVENSKA BOSTÄDER OCH HYRESGÄSTER TILLSAMMANS</vt:lpstr>
      <vt:lpstr>FRAMTIDEN - UTMANINGAR</vt:lpstr>
      <vt:lpstr>PowerPoint-presentation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 Svenska Bostäder</dc:title>
  <dc:creator>Bo Strömvall</dc:creator>
  <cp:lastModifiedBy>Bo Strömvall</cp:lastModifiedBy>
  <cp:revision>7</cp:revision>
  <dcterms:created xsi:type="dcterms:W3CDTF">2023-11-20T07:20:28Z</dcterms:created>
  <dcterms:modified xsi:type="dcterms:W3CDTF">2023-11-20T10:32:44Z</dcterms:modified>
</cp:coreProperties>
</file>