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trictFirstAndLastChars="0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72" r:id="rId3"/>
    <p:sldId id="257" r:id="rId4"/>
    <p:sldId id="258" r:id="rId5"/>
    <p:sldId id="259" r:id="rId6"/>
    <p:sldId id="268" r:id="rId7"/>
    <p:sldId id="273" r:id="rId8"/>
    <p:sldId id="274" r:id="rId9"/>
    <p:sldId id="260" r:id="rId10"/>
    <p:sldId id="267" r:id="rId11"/>
    <p:sldId id="271" r:id="rId12"/>
  </p:sldIdLst>
  <p:sldSz cx="9144000" cy="5715000" type="screen16x10"/>
  <p:notesSz cx="6797675" cy="987425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sv-SE"/>
    </a:defPPr>
    <a:lvl1pPr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1pPr>
    <a:lvl2pPr marL="405216"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2pPr>
    <a:lvl3pPr marL="810433"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3pPr>
    <a:lvl4pPr marL="1215649"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4pPr>
    <a:lvl5pPr marL="1620865"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5pPr>
    <a:lvl6pPr marL="2026082" algn="l" defTabSz="810433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6pPr>
    <a:lvl7pPr marL="2431298" algn="l" defTabSz="810433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7pPr>
    <a:lvl8pPr marL="2836515" algn="l" defTabSz="810433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8pPr>
    <a:lvl9pPr marL="3241731" algn="l" defTabSz="810433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  <p15:guide id="3" orient="horz" pos="1800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165A9B"/>
    <a:srgbClr val="1862A8"/>
    <a:srgbClr val="FFCC33"/>
    <a:srgbClr val="1862AB"/>
    <a:srgbClr val="0033CC"/>
    <a:srgbClr val="326ABE"/>
    <a:srgbClr val="3272BE"/>
    <a:srgbClr val="3275BE"/>
    <a:srgbClr val="306AC0"/>
    <a:srgbClr val="2E83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6821" autoAdjust="0"/>
  </p:normalViewPr>
  <p:slideViewPr>
    <p:cSldViewPr>
      <p:cViewPr varScale="1">
        <p:scale>
          <a:sx n="135" d="100"/>
          <a:sy n="135" d="100"/>
        </p:scale>
        <p:origin x="120" y="510"/>
      </p:cViewPr>
      <p:guideLst>
        <p:guide orient="horz" pos="2160"/>
        <p:guide pos="3120"/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2" d="100"/>
          <a:sy n="92" d="100"/>
        </p:scale>
        <p:origin x="3750" y="90"/>
      </p:cViewPr>
      <p:guideLst>
        <p:guide orient="horz" pos="3110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M:\UA\UC%20Syd\Ansvarsomr&#229;den\Bf%20o%20trygghet\Grannsamverkan\SAMBO%20Nationella%20gruppen\SAMBO%20statistik%20och%20presentationer\2023\Villor%20och%20l&#228;genheter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M:\UA\UC%20Syd\Ansvarsomr&#229;den\Bf%20o%20trygghet\Grannsamverkan\SAMBO%20Nationella%20gruppen\SAMBO%20statistik%20och%20presentationer\2023\Villor%20och%20l&#228;genheter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M:\UA\UC%20Syd\Ansvarsomr&#229;den\Bf%20o%20trygghet\Grannsamverkan\SAMBO%20Nationella%20gruppen\SAMBO%20statistik%20och%20presentationer\2023\Villor%20och%20l&#228;genheter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M:\UA\UC%20Syd\Ansvarsomr&#229;den\Bf%20o%20trygghet\Grannsamverkan\SAMBO%20Nationella%20gruppen\SAMBO%20statistik%20och%20presentationer\2023\Villor%20och%20l&#228;genheter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M:\UA\UC%20Syd\Ansvarsomr&#229;den\Bf%20o%20trygghet\Grannsamverkan\SAMBO%20Nationella%20gruppen\SAMBO%20statistik%20och%20presentationer\2023\Villor%20och%20l&#228;genheter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M:\UA\UC%20Syd\Ansvarsomr&#229;den\Bf%20o%20trygghet\Grannsamverkan\SAMBO%20Nationella%20gruppen\SAMBO%20statistik%20och%20presentationer\2023\Villor%20och%20l&#228;genheter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M:\UA\UC%20Syd\Ansvarsomr&#229;den\Bf%20o%20trygghet\Grannsamverkan\SAMBO%20Nationella%20gruppen\SAMBO%20statistik%20och%20presentationer\2023\Villor%20och%20l&#228;genheter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M:\UA\UC%20Syd\Ansvarsomr&#229;den\Bf%20o%20trygghet\Grannsamverkan\SAMBO%20Nationella%20gruppen\SAMBO%20statistik%20och%20presentationer\2023\Villor%20och%20l&#228;genheter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M:\UA\UC%20Syd\Ansvarsomr&#229;den\Bf%20o%20trygghet\Grannsamverkan\SAMBO%20Nationella%20gruppen\SAMBO%20statistik%20och%20presentationer\2023\Villor%20och%20l&#228;genheter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file:///M:\UA\UC%20Syd\Ansvarsomr&#229;den\Bf%20o%20trygghet\Grannsamverkan\SAMBO%20Nationella%20gruppen\SAMBO%20statistik%20och%20presentationer\2023\Villor%20och%20l&#228;genheter.xlsx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file:///M:\UA\UC%20Syd\Ansvarsomr&#229;den\Bf%20o%20trygghet\Grannsamverkan\SAMBO%20Nationella%20gruppen\SAMBO%20statistik%20och%20presentationer\2023\Villor%20och%20l&#228;genheter.xlsx" TargetMode="External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file:///M:\UA\UC%20Syd\Ansvarsomr&#229;den\Bf%20o%20trygghet\Grannsamverkan\SAMBO%20Nationella%20gruppen\SAMBO%20statistik%20och%20presentationer\2023\Villor%20och%20l&#228;genheter.xlsx" TargetMode="External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M:\UA\UC%20Syd\Ansvarsomr&#229;den\Bf%20o%20trygghet\Grannsamverkan\SAMBO%20Nationella%20gruppen\SAMBO%20statistik%20och%20presentationer\2023\Villor%20och%20l&#228;genheter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M:\UA\UC%20Syd\Ansvarsomr&#229;den\Bf%20o%20trygghet\Grannsamverkan\SAMBO%20Nationella%20gruppen\SAMBO%20statistik%20och%20presentationer\2023\Villor%20och%20l&#228;genheter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M:\UA\UC%20Syd\Ansvarsomr&#229;den\Bf%20o%20trygghet\Grannsamverkan\SAMBO%20Nationella%20gruppen\SAMBO%20statistik%20och%20presentationer\2023\Villor%20och%20l&#228;genheter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M:\UA\UC%20Syd\Ansvarsomr&#229;den\Bf%20o%20trygghet\Grannsamverkan\SAMBO%20Nationella%20gruppen\SAMBO%20statistik%20och%20presentationer\2023\Villor%20och%20l&#228;genheter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 b="1" dirty="0"/>
              <a:t>Villa/Radhus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Bostadsinbrott!$A$5</c:f>
              <c:strCache>
                <c:ptCount val="1"/>
                <c:pt idx="0">
                  <c:v>9801 - Fullbordat inbrott i villa/radhus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Bostadsinbrott!$B$3:$N$3</c:f>
              <c:strCache>
                <c:ptCount val="13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</c:strCache>
            </c:strRef>
          </c:cat>
          <c:val>
            <c:numRef>
              <c:f>Bostadsinbrott!$B$5:$N$5</c:f>
              <c:numCache>
                <c:formatCode>General</c:formatCode>
                <c:ptCount val="13"/>
                <c:pt idx="0">
                  <c:v>9674</c:v>
                </c:pt>
                <c:pt idx="1">
                  <c:v>11484</c:v>
                </c:pt>
                <c:pt idx="2">
                  <c:v>11567</c:v>
                </c:pt>
                <c:pt idx="3">
                  <c:v>11179</c:v>
                </c:pt>
                <c:pt idx="4">
                  <c:v>11942</c:v>
                </c:pt>
                <c:pt idx="5">
                  <c:v>12002</c:v>
                </c:pt>
                <c:pt idx="6">
                  <c:v>11332</c:v>
                </c:pt>
                <c:pt idx="7">
                  <c:v>11100</c:v>
                </c:pt>
                <c:pt idx="8">
                  <c:v>7814</c:v>
                </c:pt>
                <c:pt idx="9">
                  <c:v>6621</c:v>
                </c:pt>
                <c:pt idx="10">
                  <c:v>6231</c:v>
                </c:pt>
                <c:pt idx="11">
                  <c:v>4893</c:v>
                </c:pt>
                <c:pt idx="12">
                  <c:v>4417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812-493E-BF70-18C4CB75691A}"/>
            </c:ext>
          </c:extLst>
        </c:ser>
        <c:ser>
          <c:idx val="1"/>
          <c:order val="1"/>
          <c:tx>
            <c:strRef>
              <c:f>Bostadsinbrott!$A$6</c:f>
              <c:strCache>
                <c:ptCount val="1"/>
                <c:pt idx="0">
                  <c:v>0857 - Försök till inbrott i villa/radhus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Bostadsinbrott!$B$3:$N$3</c:f>
              <c:strCache>
                <c:ptCount val="13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</c:strCache>
            </c:strRef>
          </c:cat>
          <c:val>
            <c:numRef>
              <c:f>Bostadsinbrott!$B$6:$N$6</c:f>
              <c:numCache>
                <c:formatCode>General</c:formatCode>
                <c:ptCount val="13"/>
                <c:pt idx="0">
                  <c:v>1960</c:v>
                </c:pt>
                <c:pt idx="1">
                  <c:v>2413</c:v>
                </c:pt>
                <c:pt idx="2">
                  <c:v>2451</c:v>
                </c:pt>
                <c:pt idx="3">
                  <c:v>2502</c:v>
                </c:pt>
                <c:pt idx="4">
                  <c:v>2705</c:v>
                </c:pt>
                <c:pt idx="5">
                  <c:v>2713</c:v>
                </c:pt>
                <c:pt idx="6">
                  <c:v>2547</c:v>
                </c:pt>
                <c:pt idx="7">
                  <c:v>2665</c:v>
                </c:pt>
                <c:pt idx="8">
                  <c:v>2119</c:v>
                </c:pt>
                <c:pt idx="9">
                  <c:v>2047</c:v>
                </c:pt>
                <c:pt idx="10">
                  <c:v>2140</c:v>
                </c:pt>
                <c:pt idx="11">
                  <c:v>1639</c:v>
                </c:pt>
                <c:pt idx="12">
                  <c:v>1522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812-493E-BF70-18C4CB7569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78042368"/>
        <c:axId val="784191104"/>
      </c:lineChart>
      <c:catAx>
        <c:axId val="778042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784191104"/>
        <c:crosses val="autoZero"/>
        <c:auto val="1"/>
        <c:lblAlgn val="ctr"/>
        <c:lblOffset val="100"/>
        <c:noMultiLvlLbl val="0"/>
      </c:catAx>
      <c:valAx>
        <c:axId val="7841911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7780423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/>
              <a:t>Syd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areaChart>
        <c:grouping val="standard"/>
        <c:varyColors val="0"/>
        <c:ser>
          <c:idx val="0"/>
          <c:order val="0"/>
          <c:tx>
            <c:strRef>
              <c:f>'9801 och 0857'!$B$68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'9801 och 0857'!$A$69:$A$80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Maj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Okt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'9801 och 0857'!$B$69:$B$80</c:f>
              <c:numCache>
                <c:formatCode>General</c:formatCode>
                <c:ptCount val="12"/>
                <c:pt idx="0">
                  <c:v>89</c:v>
                </c:pt>
                <c:pt idx="1">
                  <c:v>96</c:v>
                </c:pt>
                <c:pt idx="2">
                  <c:v>78</c:v>
                </c:pt>
                <c:pt idx="3">
                  <c:v>90</c:v>
                </c:pt>
                <c:pt idx="4">
                  <c:v>61</c:v>
                </c:pt>
                <c:pt idx="5">
                  <c:v>66</c:v>
                </c:pt>
                <c:pt idx="6">
                  <c:v>124</c:v>
                </c:pt>
                <c:pt idx="7">
                  <c:v>86</c:v>
                </c:pt>
                <c:pt idx="8">
                  <c:v>106</c:v>
                </c:pt>
                <c:pt idx="9">
                  <c:v>96</c:v>
                </c:pt>
                <c:pt idx="10">
                  <c:v>134</c:v>
                </c:pt>
                <c:pt idx="11">
                  <c:v>111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AA5-4E8B-BC55-89214ACB01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37211344"/>
        <c:axId val="729275456"/>
      </c:areaChart>
      <c:lineChart>
        <c:grouping val="standard"/>
        <c:varyColors val="0"/>
        <c:ser>
          <c:idx val="1"/>
          <c:order val="1"/>
          <c:tx>
            <c:strRef>
              <c:f>'9801 och 0857'!$C$68</c:f>
              <c:strCache>
                <c:ptCount val="1"/>
                <c:pt idx="0">
                  <c:v>2023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'9801 och 0857'!$A$69:$A$80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Maj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Okt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'9801 och 0857'!$C$69:$C$80</c:f>
              <c:numCache>
                <c:formatCode>General</c:formatCode>
                <c:ptCount val="12"/>
                <c:pt idx="0">
                  <c:v>145</c:v>
                </c:pt>
                <c:pt idx="1">
                  <c:v>94</c:v>
                </c:pt>
                <c:pt idx="2">
                  <c:v>71</c:v>
                </c:pt>
                <c:pt idx="3">
                  <c:v>44</c:v>
                </c:pt>
                <c:pt idx="4">
                  <c:v>75</c:v>
                </c:pt>
                <c:pt idx="5">
                  <c:v>146</c:v>
                </c:pt>
                <c:pt idx="6">
                  <c:v>103</c:v>
                </c:pt>
                <c:pt idx="7">
                  <c:v>111</c:v>
                </c:pt>
                <c:pt idx="8">
                  <c:v>77</c:v>
                </c:pt>
                <c:pt idx="9">
                  <c:v>87</c:v>
                </c:pt>
                <c:pt idx="10">
                  <c:v>103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AA5-4E8B-BC55-89214ACB01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37211344"/>
        <c:axId val="729275456"/>
      </c:lineChart>
      <c:catAx>
        <c:axId val="737211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729275456"/>
        <c:crosses val="autoZero"/>
        <c:auto val="1"/>
        <c:lblAlgn val="ctr"/>
        <c:lblOffset val="100"/>
        <c:noMultiLvlLbl val="0"/>
      </c:catAx>
      <c:valAx>
        <c:axId val="7292754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7372113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/>
              <a:t>Väst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areaChart>
        <c:grouping val="standard"/>
        <c:varyColors val="0"/>
        <c:ser>
          <c:idx val="0"/>
          <c:order val="0"/>
          <c:tx>
            <c:strRef>
              <c:f>'9801 och 0857'!$B$84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'9801 och 0857'!$A$85:$A$96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Maj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Okt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'9801 och 0857'!$B$85:$B$96</c:f>
              <c:numCache>
                <c:formatCode>General</c:formatCode>
                <c:ptCount val="12"/>
                <c:pt idx="0">
                  <c:v>45</c:v>
                </c:pt>
                <c:pt idx="1">
                  <c:v>85</c:v>
                </c:pt>
                <c:pt idx="2">
                  <c:v>51</c:v>
                </c:pt>
                <c:pt idx="3">
                  <c:v>32</c:v>
                </c:pt>
                <c:pt idx="4">
                  <c:v>39</c:v>
                </c:pt>
                <c:pt idx="5">
                  <c:v>57</c:v>
                </c:pt>
                <c:pt idx="6">
                  <c:v>88</c:v>
                </c:pt>
                <c:pt idx="7">
                  <c:v>71</c:v>
                </c:pt>
                <c:pt idx="8">
                  <c:v>64</c:v>
                </c:pt>
                <c:pt idx="9">
                  <c:v>90</c:v>
                </c:pt>
                <c:pt idx="10">
                  <c:v>98</c:v>
                </c:pt>
                <c:pt idx="11">
                  <c:v>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247-4B22-8263-E3F27924C7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24822000"/>
        <c:axId val="730964272"/>
      </c:areaChart>
      <c:lineChart>
        <c:grouping val="standard"/>
        <c:varyColors val="0"/>
        <c:ser>
          <c:idx val="1"/>
          <c:order val="1"/>
          <c:tx>
            <c:strRef>
              <c:f>'9801 och 0857'!$C$84</c:f>
              <c:strCache>
                <c:ptCount val="1"/>
                <c:pt idx="0">
                  <c:v>2023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'9801 och 0857'!$A$85:$A$96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Maj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Okt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'9801 och 0857'!$C$85:$C$96</c:f>
              <c:numCache>
                <c:formatCode>General</c:formatCode>
                <c:ptCount val="12"/>
                <c:pt idx="0">
                  <c:v>92</c:v>
                </c:pt>
                <c:pt idx="1">
                  <c:v>77</c:v>
                </c:pt>
                <c:pt idx="2">
                  <c:v>55</c:v>
                </c:pt>
                <c:pt idx="3">
                  <c:v>37</c:v>
                </c:pt>
                <c:pt idx="4">
                  <c:v>51</c:v>
                </c:pt>
                <c:pt idx="5">
                  <c:v>55</c:v>
                </c:pt>
                <c:pt idx="6">
                  <c:v>70</c:v>
                </c:pt>
                <c:pt idx="7">
                  <c:v>66</c:v>
                </c:pt>
                <c:pt idx="8">
                  <c:v>47</c:v>
                </c:pt>
                <c:pt idx="9">
                  <c:v>48</c:v>
                </c:pt>
                <c:pt idx="10">
                  <c:v>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247-4B22-8263-E3F27924C7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24822000"/>
        <c:axId val="730964272"/>
      </c:lineChart>
      <c:catAx>
        <c:axId val="424822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730964272"/>
        <c:crosses val="autoZero"/>
        <c:auto val="1"/>
        <c:lblAlgn val="ctr"/>
        <c:lblOffset val="100"/>
        <c:noMultiLvlLbl val="0"/>
      </c:catAx>
      <c:valAx>
        <c:axId val="7309642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4248220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/>
              <a:t>Öst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areaChart>
        <c:grouping val="standard"/>
        <c:varyColors val="0"/>
        <c:ser>
          <c:idx val="0"/>
          <c:order val="0"/>
          <c:tx>
            <c:strRef>
              <c:f>'9801 och 0857'!$B$100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'9801 och 0857'!$A$101:$A$112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Maj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Okt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'9801 och 0857'!$B$101:$B$112</c:f>
              <c:numCache>
                <c:formatCode>General</c:formatCode>
                <c:ptCount val="12"/>
                <c:pt idx="0">
                  <c:v>22</c:v>
                </c:pt>
                <c:pt idx="1">
                  <c:v>32</c:v>
                </c:pt>
                <c:pt idx="2">
                  <c:v>20</c:v>
                </c:pt>
                <c:pt idx="3">
                  <c:v>32</c:v>
                </c:pt>
                <c:pt idx="4">
                  <c:v>33</c:v>
                </c:pt>
                <c:pt idx="5">
                  <c:v>27</c:v>
                </c:pt>
                <c:pt idx="6">
                  <c:v>44</c:v>
                </c:pt>
                <c:pt idx="7">
                  <c:v>49</c:v>
                </c:pt>
                <c:pt idx="8">
                  <c:v>39</c:v>
                </c:pt>
                <c:pt idx="9">
                  <c:v>37</c:v>
                </c:pt>
                <c:pt idx="10">
                  <c:v>30</c:v>
                </c:pt>
                <c:pt idx="11">
                  <c:v>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A71-4520-BE7C-EDB0D21384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38639552"/>
        <c:axId val="730963856"/>
      </c:areaChart>
      <c:lineChart>
        <c:grouping val="standard"/>
        <c:varyColors val="0"/>
        <c:ser>
          <c:idx val="1"/>
          <c:order val="1"/>
          <c:tx>
            <c:strRef>
              <c:f>'9801 och 0857'!$C$100</c:f>
              <c:strCache>
                <c:ptCount val="1"/>
                <c:pt idx="0">
                  <c:v>2023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'9801 och 0857'!$A$101:$A$112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Maj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Okt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'9801 och 0857'!$C$101:$C$112</c:f>
              <c:numCache>
                <c:formatCode>General</c:formatCode>
                <c:ptCount val="12"/>
                <c:pt idx="0">
                  <c:v>16</c:v>
                </c:pt>
                <c:pt idx="1">
                  <c:v>20</c:v>
                </c:pt>
                <c:pt idx="2">
                  <c:v>16</c:v>
                </c:pt>
                <c:pt idx="3">
                  <c:v>22</c:v>
                </c:pt>
                <c:pt idx="4">
                  <c:v>33</c:v>
                </c:pt>
                <c:pt idx="5">
                  <c:v>33</c:v>
                </c:pt>
                <c:pt idx="6">
                  <c:v>37</c:v>
                </c:pt>
                <c:pt idx="7">
                  <c:v>31</c:v>
                </c:pt>
                <c:pt idx="8">
                  <c:v>33</c:v>
                </c:pt>
                <c:pt idx="9">
                  <c:v>19</c:v>
                </c:pt>
                <c:pt idx="10">
                  <c:v>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A71-4520-BE7C-EDB0D21384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38639552"/>
        <c:axId val="730963856"/>
      </c:lineChart>
      <c:catAx>
        <c:axId val="738639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730963856"/>
        <c:crosses val="autoZero"/>
        <c:auto val="1"/>
        <c:lblAlgn val="ctr"/>
        <c:lblOffset val="100"/>
        <c:noMultiLvlLbl val="0"/>
      </c:catAx>
      <c:valAx>
        <c:axId val="7309638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7386395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/>
              <a:t>Bergslagen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areaChart>
        <c:grouping val="standard"/>
        <c:varyColors val="0"/>
        <c:ser>
          <c:idx val="0"/>
          <c:order val="0"/>
          <c:tx>
            <c:strRef>
              <c:f>'9802 och 0874'!$B$2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'9802 och 0874'!$A$3:$A$14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Maj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Okt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'9802 och 0874'!$B$3:$B$14</c:f>
              <c:numCache>
                <c:formatCode>General</c:formatCode>
                <c:ptCount val="12"/>
                <c:pt idx="0">
                  <c:v>29</c:v>
                </c:pt>
                <c:pt idx="1">
                  <c:v>26</c:v>
                </c:pt>
                <c:pt idx="2">
                  <c:v>26</c:v>
                </c:pt>
                <c:pt idx="3">
                  <c:v>25</c:v>
                </c:pt>
                <c:pt idx="4">
                  <c:v>16</c:v>
                </c:pt>
                <c:pt idx="5">
                  <c:v>31</c:v>
                </c:pt>
                <c:pt idx="6">
                  <c:v>21</c:v>
                </c:pt>
                <c:pt idx="7">
                  <c:v>28</c:v>
                </c:pt>
                <c:pt idx="8">
                  <c:v>34</c:v>
                </c:pt>
                <c:pt idx="9">
                  <c:v>15</c:v>
                </c:pt>
                <c:pt idx="10">
                  <c:v>25</c:v>
                </c:pt>
                <c:pt idx="11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99A-4E66-97B4-E881FF1DD1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25115888"/>
        <c:axId val="426674064"/>
      </c:areaChart>
      <c:lineChart>
        <c:grouping val="standard"/>
        <c:varyColors val="0"/>
        <c:ser>
          <c:idx val="1"/>
          <c:order val="1"/>
          <c:tx>
            <c:strRef>
              <c:f>'9802 och 0874'!$C$2</c:f>
              <c:strCache>
                <c:ptCount val="1"/>
                <c:pt idx="0">
                  <c:v>2023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'9802 och 0874'!$A$3:$A$14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Maj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Okt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'9802 och 0874'!$C$3:$C$14</c:f>
              <c:numCache>
                <c:formatCode>General</c:formatCode>
                <c:ptCount val="12"/>
                <c:pt idx="0">
                  <c:v>24</c:v>
                </c:pt>
                <c:pt idx="1">
                  <c:v>16</c:v>
                </c:pt>
                <c:pt idx="2">
                  <c:v>22</c:v>
                </c:pt>
                <c:pt idx="3">
                  <c:v>19</c:v>
                </c:pt>
                <c:pt idx="4">
                  <c:v>14</c:v>
                </c:pt>
                <c:pt idx="5">
                  <c:v>18</c:v>
                </c:pt>
                <c:pt idx="6">
                  <c:v>31</c:v>
                </c:pt>
                <c:pt idx="7">
                  <c:v>27</c:v>
                </c:pt>
                <c:pt idx="8">
                  <c:v>24</c:v>
                </c:pt>
                <c:pt idx="9">
                  <c:v>22</c:v>
                </c:pt>
                <c:pt idx="10">
                  <c:v>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99A-4E66-97B4-E881FF1DD1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25115888"/>
        <c:axId val="426674064"/>
      </c:lineChart>
      <c:catAx>
        <c:axId val="425115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426674064"/>
        <c:crosses val="autoZero"/>
        <c:auto val="1"/>
        <c:lblAlgn val="ctr"/>
        <c:lblOffset val="100"/>
        <c:noMultiLvlLbl val="0"/>
      </c:catAx>
      <c:valAx>
        <c:axId val="4266740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425115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/>
              <a:t>Mitt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areaChart>
        <c:grouping val="standard"/>
        <c:varyColors val="0"/>
        <c:ser>
          <c:idx val="0"/>
          <c:order val="0"/>
          <c:tx>
            <c:strRef>
              <c:f>'9802 och 0874'!$B$20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'9802 och 0874'!$A$21:$A$32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Maj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Okt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'9802 och 0874'!$B$21:$B$32</c:f>
              <c:numCache>
                <c:formatCode>General</c:formatCode>
                <c:ptCount val="12"/>
                <c:pt idx="0">
                  <c:v>15</c:v>
                </c:pt>
                <c:pt idx="1">
                  <c:v>22</c:v>
                </c:pt>
                <c:pt idx="2">
                  <c:v>24</c:v>
                </c:pt>
                <c:pt idx="3">
                  <c:v>14</c:v>
                </c:pt>
                <c:pt idx="4">
                  <c:v>20</c:v>
                </c:pt>
                <c:pt idx="5">
                  <c:v>20</c:v>
                </c:pt>
                <c:pt idx="6">
                  <c:v>19</c:v>
                </c:pt>
                <c:pt idx="7">
                  <c:v>12</c:v>
                </c:pt>
                <c:pt idx="8">
                  <c:v>15</c:v>
                </c:pt>
                <c:pt idx="9">
                  <c:v>18</c:v>
                </c:pt>
                <c:pt idx="10">
                  <c:v>17</c:v>
                </c:pt>
                <c:pt idx="11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A63-46F6-8F7E-DDB0ECE6DD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19410784"/>
        <c:axId val="729275872"/>
      </c:areaChart>
      <c:lineChart>
        <c:grouping val="standard"/>
        <c:varyColors val="0"/>
        <c:ser>
          <c:idx val="1"/>
          <c:order val="1"/>
          <c:tx>
            <c:strRef>
              <c:f>'9802 och 0874'!$C$20</c:f>
              <c:strCache>
                <c:ptCount val="1"/>
                <c:pt idx="0">
                  <c:v>2023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'9802 och 0874'!$A$21:$A$32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Maj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Okt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'9802 och 0874'!$C$21:$C$32</c:f>
              <c:numCache>
                <c:formatCode>General</c:formatCode>
                <c:ptCount val="12"/>
                <c:pt idx="0">
                  <c:v>16</c:v>
                </c:pt>
                <c:pt idx="1">
                  <c:v>19</c:v>
                </c:pt>
                <c:pt idx="2">
                  <c:v>25</c:v>
                </c:pt>
                <c:pt idx="3">
                  <c:v>16</c:v>
                </c:pt>
                <c:pt idx="4">
                  <c:v>19</c:v>
                </c:pt>
                <c:pt idx="5">
                  <c:v>26</c:v>
                </c:pt>
                <c:pt idx="6">
                  <c:v>28</c:v>
                </c:pt>
                <c:pt idx="7">
                  <c:v>27</c:v>
                </c:pt>
                <c:pt idx="8">
                  <c:v>18</c:v>
                </c:pt>
                <c:pt idx="9">
                  <c:v>21</c:v>
                </c:pt>
                <c:pt idx="10">
                  <c:v>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A63-46F6-8F7E-DDB0ECE6DD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19410784"/>
        <c:axId val="729275872"/>
      </c:lineChart>
      <c:catAx>
        <c:axId val="419410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729275872"/>
        <c:crosses val="autoZero"/>
        <c:auto val="1"/>
        <c:lblAlgn val="ctr"/>
        <c:lblOffset val="100"/>
        <c:noMultiLvlLbl val="0"/>
      </c:catAx>
      <c:valAx>
        <c:axId val="7292758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4194107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/>
              <a:t>Nord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areaChart>
        <c:grouping val="standard"/>
        <c:varyColors val="0"/>
        <c:ser>
          <c:idx val="0"/>
          <c:order val="0"/>
          <c:tx>
            <c:strRef>
              <c:f>'9802 och 0874'!$B$36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'9802 och 0874'!$A$37:$A$48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Maj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Okt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'9802 och 0874'!$B$37:$B$48</c:f>
              <c:numCache>
                <c:formatCode>General</c:formatCode>
                <c:ptCount val="12"/>
                <c:pt idx="0">
                  <c:v>9</c:v>
                </c:pt>
                <c:pt idx="1">
                  <c:v>10</c:v>
                </c:pt>
                <c:pt idx="2">
                  <c:v>17</c:v>
                </c:pt>
                <c:pt idx="3">
                  <c:v>17</c:v>
                </c:pt>
                <c:pt idx="4">
                  <c:v>16</c:v>
                </c:pt>
                <c:pt idx="5">
                  <c:v>21</c:v>
                </c:pt>
                <c:pt idx="6">
                  <c:v>26</c:v>
                </c:pt>
                <c:pt idx="7">
                  <c:v>36</c:v>
                </c:pt>
                <c:pt idx="8">
                  <c:v>24</c:v>
                </c:pt>
                <c:pt idx="9">
                  <c:v>12</c:v>
                </c:pt>
                <c:pt idx="10">
                  <c:v>13</c:v>
                </c:pt>
                <c:pt idx="11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567-42DF-AD7A-E60087CC91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10442784"/>
        <c:axId val="729284608"/>
      </c:areaChart>
      <c:lineChart>
        <c:grouping val="standard"/>
        <c:varyColors val="0"/>
        <c:ser>
          <c:idx val="1"/>
          <c:order val="1"/>
          <c:tx>
            <c:strRef>
              <c:f>'9802 och 0874'!$C$36</c:f>
              <c:strCache>
                <c:ptCount val="1"/>
                <c:pt idx="0">
                  <c:v>2023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'9802 och 0874'!$A$37:$A$48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Maj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Okt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'9802 och 0874'!$C$37:$C$48</c:f>
              <c:numCache>
                <c:formatCode>General</c:formatCode>
                <c:ptCount val="12"/>
                <c:pt idx="0">
                  <c:v>12</c:v>
                </c:pt>
                <c:pt idx="1">
                  <c:v>16</c:v>
                </c:pt>
                <c:pt idx="2">
                  <c:v>12</c:v>
                </c:pt>
                <c:pt idx="3">
                  <c:v>14</c:v>
                </c:pt>
                <c:pt idx="4">
                  <c:v>18</c:v>
                </c:pt>
                <c:pt idx="5">
                  <c:v>12</c:v>
                </c:pt>
                <c:pt idx="6">
                  <c:v>25</c:v>
                </c:pt>
                <c:pt idx="7">
                  <c:v>23</c:v>
                </c:pt>
                <c:pt idx="8">
                  <c:v>17</c:v>
                </c:pt>
                <c:pt idx="9">
                  <c:v>17</c:v>
                </c:pt>
                <c:pt idx="10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567-42DF-AD7A-E60087CC91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10442784"/>
        <c:axId val="729284608"/>
      </c:lineChart>
      <c:catAx>
        <c:axId val="610442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729284608"/>
        <c:crosses val="autoZero"/>
        <c:auto val="1"/>
        <c:lblAlgn val="ctr"/>
        <c:lblOffset val="100"/>
        <c:noMultiLvlLbl val="0"/>
      </c:catAx>
      <c:valAx>
        <c:axId val="7292846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6104427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/>
              <a:t>Stockholm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areaChart>
        <c:grouping val="standard"/>
        <c:varyColors val="0"/>
        <c:ser>
          <c:idx val="0"/>
          <c:order val="0"/>
          <c:tx>
            <c:strRef>
              <c:f>'9802 och 0874'!$B$52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'9802 och 0874'!$A$53:$A$64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Maj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Okt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'9802 och 0874'!$B$53:$B$64</c:f>
              <c:numCache>
                <c:formatCode>General</c:formatCode>
                <c:ptCount val="12"/>
                <c:pt idx="0">
                  <c:v>99</c:v>
                </c:pt>
                <c:pt idx="1">
                  <c:v>75</c:v>
                </c:pt>
                <c:pt idx="2">
                  <c:v>133</c:v>
                </c:pt>
                <c:pt idx="3">
                  <c:v>76</c:v>
                </c:pt>
                <c:pt idx="4">
                  <c:v>89</c:v>
                </c:pt>
                <c:pt idx="5">
                  <c:v>77</c:v>
                </c:pt>
                <c:pt idx="6">
                  <c:v>87</c:v>
                </c:pt>
                <c:pt idx="7">
                  <c:v>63</c:v>
                </c:pt>
                <c:pt idx="8">
                  <c:v>68</c:v>
                </c:pt>
                <c:pt idx="9">
                  <c:v>90</c:v>
                </c:pt>
                <c:pt idx="10">
                  <c:v>67</c:v>
                </c:pt>
                <c:pt idx="11">
                  <c:v>118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52A-4FDE-BD61-F982BFF2DD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30094032"/>
        <c:axId val="729273792"/>
      </c:areaChart>
      <c:lineChart>
        <c:grouping val="standard"/>
        <c:varyColors val="0"/>
        <c:ser>
          <c:idx val="1"/>
          <c:order val="1"/>
          <c:tx>
            <c:strRef>
              <c:f>'9802 och 0874'!$C$52</c:f>
              <c:strCache>
                <c:ptCount val="1"/>
                <c:pt idx="0">
                  <c:v>2023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'9802 och 0874'!$A$53:$A$64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Maj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Okt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'9802 och 0874'!$C$53:$C$64</c:f>
              <c:numCache>
                <c:formatCode>General</c:formatCode>
                <c:ptCount val="12"/>
                <c:pt idx="0">
                  <c:v>95</c:v>
                </c:pt>
                <c:pt idx="1">
                  <c:v>120</c:v>
                </c:pt>
                <c:pt idx="2">
                  <c:v>110</c:v>
                </c:pt>
                <c:pt idx="3">
                  <c:v>81</c:v>
                </c:pt>
                <c:pt idx="4">
                  <c:v>64</c:v>
                </c:pt>
                <c:pt idx="5">
                  <c:v>101</c:v>
                </c:pt>
                <c:pt idx="6">
                  <c:v>111</c:v>
                </c:pt>
                <c:pt idx="7">
                  <c:v>85</c:v>
                </c:pt>
                <c:pt idx="8">
                  <c:v>69</c:v>
                </c:pt>
                <c:pt idx="9">
                  <c:v>85</c:v>
                </c:pt>
                <c:pt idx="10">
                  <c:v>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52A-4FDE-BD61-F982BFF2DD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30094032"/>
        <c:axId val="729273792"/>
      </c:lineChart>
      <c:catAx>
        <c:axId val="730094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729273792"/>
        <c:crosses val="autoZero"/>
        <c:auto val="1"/>
        <c:lblAlgn val="ctr"/>
        <c:lblOffset val="100"/>
        <c:noMultiLvlLbl val="0"/>
      </c:catAx>
      <c:valAx>
        <c:axId val="729273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7300940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/>
              <a:t>Syd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areaChart>
        <c:grouping val="standard"/>
        <c:varyColors val="0"/>
        <c:ser>
          <c:idx val="0"/>
          <c:order val="0"/>
          <c:tx>
            <c:strRef>
              <c:f>'9802 och 0874'!$B$68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'9802 och 0874'!$A$69:$A$80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Maj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Okt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'9802 och 0874'!$B$69:$B$80</c:f>
              <c:numCache>
                <c:formatCode>General</c:formatCode>
                <c:ptCount val="12"/>
                <c:pt idx="0">
                  <c:v>64</c:v>
                </c:pt>
                <c:pt idx="1">
                  <c:v>41</c:v>
                </c:pt>
                <c:pt idx="2">
                  <c:v>89</c:v>
                </c:pt>
                <c:pt idx="3">
                  <c:v>46</c:v>
                </c:pt>
                <c:pt idx="4">
                  <c:v>45</c:v>
                </c:pt>
                <c:pt idx="5">
                  <c:v>45</c:v>
                </c:pt>
                <c:pt idx="6">
                  <c:v>69</c:v>
                </c:pt>
                <c:pt idx="7">
                  <c:v>54</c:v>
                </c:pt>
                <c:pt idx="8">
                  <c:v>48</c:v>
                </c:pt>
                <c:pt idx="9">
                  <c:v>55</c:v>
                </c:pt>
                <c:pt idx="10">
                  <c:v>64</c:v>
                </c:pt>
                <c:pt idx="11">
                  <c:v>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7E1-4B0E-B341-E9BB1DBEA6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37211344"/>
        <c:axId val="729275456"/>
      </c:areaChart>
      <c:lineChart>
        <c:grouping val="standard"/>
        <c:varyColors val="0"/>
        <c:ser>
          <c:idx val="1"/>
          <c:order val="1"/>
          <c:tx>
            <c:strRef>
              <c:f>'9802 och 0874'!$C$68</c:f>
              <c:strCache>
                <c:ptCount val="1"/>
                <c:pt idx="0">
                  <c:v>2023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'9802 och 0874'!$A$69:$A$80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Maj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Okt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'9802 och 0874'!$C$69:$C$80</c:f>
              <c:numCache>
                <c:formatCode>General</c:formatCode>
                <c:ptCount val="12"/>
                <c:pt idx="0">
                  <c:v>60</c:v>
                </c:pt>
                <c:pt idx="1">
                  <c:v>38</c:v>
                </c:pt>
                <c:pt idx="2">
                  <c:v>47</c:v>
                </c:pt>
                <c:pt idx="3">
                  <c:v>49</c:v>
                </c:pt>
                <c:pt idx="4">
                  <c:v>50</c:v>
                </c:pt>
                <c:pt idx="5">
                  <c:v>58</c:v>
                </c:pt>
                <c:pt idx="6">
                  <c:v>71</c:v>
                </c:pt>
                <c:pt idx="7">
                  <c:v>71</c:v>
                </c:pt>
                <c:pt idx="8">
                  <c:v>62</c:v>
                </c:pt>
                <c:pt idx="9">
                  <c:v>67</c:v>
                </c:pt>
                <c:pt idx="10">
                  <c:v>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7E1-4B0E-B341-E9BB1DBEA6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37211344"/>
        <c:axId val="729275456"/>
      </c:lineChart>
      <c:catAx>
        <c:axId val="737211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729275456"/>
        <c:crosses val="autoZero"/>
        <c:auto val="1"/>
        <c:lblAlgn val="ctr"/>
        <c:lblOffset val="100"/>
        <c:noMultiLvlLbl val="0"/>
      </c:catAx>
      <c:valAx>
        <c:axId val="7292754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7372113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/>
              <a:t>Väst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areaChart>
        <c:grouping val="standard"/>
        <c:varyColors val="0"/>
        <c:ser>
          <c:idx val="0"/>
          <c:order val="0"/>
          <c:tx>
            <c:strRef>
              <c:f>'9802 och 0874'!$B$84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'9802 och 0874'!$A$85:$A$96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Maj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Okt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'9802 och 0874'!$B$85:$B$96</c:f>
              <c:numCache>
                <c:formatCode>General</c:formatCode>
                <c:ptCount val="12"/>
                <c:pt idx="0">
                  <c:v>49</c:v>
                </c:pt>
                <c:pt idx="1">
                  <c:v>46</c:v>
                </c:pt>
                <c:pt idx="2">
                  <c:v>39</c:v>
                </c:pt>
                <c:pt idx="3">
                  <c:v>43</c:v>
                </c:pt>
                <c:pt idx="4">
                  <c:v>49</c:v>
                </c:pt>
                <c:pt idx="5">
                  <c:v>43</c:v>
                </c:pt>
                <c:pt idx="6">
                  <c:v>50</c:v>
                </c:pt>
                <c:pt idx="7">
                  <c:v>50</c:v>
                </c:pt>
                <c:pt idx="8">
                  <c:v>45</c:v>
                </c:pt>
                <c:pt idx="9">
                  <c:v>39</c:v>
                </c:pt>
                <c:pt idx="10">
                  <c:v>56</c:v>
                </c:pt>
                <c:pt idx="11">
                  <c:v>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507-4A46-AE76-6EB0CE62E6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24822000"/>
        <c:axId val="730964272"/>
      </c:areaChart>
      <c:lineChart>
        <c:grouping val="standard"/>
        <c:varyColors val="0"/>
        <c:ser>
          <c:idx val="1"/>
          <c:order val="1"/>
          <c:tx>
            <c:strRef>
              <c:f>'9802 och 0874'!$C$84</c:f>
              <c:strCache>
                <c:ptCount val="1"/>
                <c:pt idx="0">
                  <c:v>2023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'9802 och 0874'!$A$85:$A$96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Maj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Okt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'9802 och 0874'!$C$85:$C$96</c:f>
              <c:numCache>
                <c:formatCode>General</c:formatCode>
                <c:ptCount val="12"/>
                <c:pt idx="0">
                  <c:v>45</c:v>
                </c:pt>
                <c:pt idx="1">
                  <c:v>22</c:v>
                </c:pt>
                <c:pt idx="2">
                  <c:v>43</c:v>
                </c:pt>
                <c:pt idx="3">
                  <c:v>46</c:v>
                </c:pt>
                <c:pt idx="4">
                  <c:v>37</c:v>
                </c:pt>
                <c:pt idx="5">
                  <c:v>47</c:v>
                </c:pt>
                <c:pt idx="6">
                  <c:v>64</c:v>
                </c:pt>
                <c:pt idx="7">
                  <c:v>44</c:v>
                </c:pt>
                <c:pt idx="8">
                  <c:v>46</c:v>
                </c:pt>
                <c:pt idx="9">
                  <c:v>67</c:v>
                </c:pt>
                <c:pt idx="10">
                  <c:v>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507-4A46-AE76-6EB0CE62E6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24822000"/>
        <c:axId val="730964272"/>
      </c:lineChart>
      <c:catAx>
        <c:axId val="424822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730964272"/>
        <c:crosses val="autoZero"/>
        <c:auto val="1"/>
        <c:lblAlgn val="ctr"/>
        <c:lblOffset val="100"/>
        <c:noMultiLvlLbl val="0"/>
      </c:catAx>
      <c:valAx>
        <c:axId val="7309642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4248220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/>
              <a:t>Öst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areaChart>
        <c:grouping val="standard"/>
        <c:varyColors val="0"/>
        <c:ser>
          <c:idx val="0"/>
          <c:order val="0"/>
          <c:tx>
            <c:strRef>
              <c:f>'9802 och 0874'!$B$100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'9802 och 0874'!$A$101:$A$112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Maj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Okt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'9802 och 0874'!$B$101:$B$112</c:f>
              <c:numCache>
                <c:formatCode>General</c:formatCode>
                <c:ptCount val="12"/>
                <c:pt idx="0">
                  <c:v>20</c:v>
                </c:pt>
                <c:pt idx="1">
                  <c:v>25</c:v>
                </c:pt>
                <c:pt idx="2">
                  <c:v>23</c:v>
                </c:pt>
                <c:pt idx="3">
                  <c:v>20</c:v>
                </c:pt>
                <c:pt idx="4">
                  <c:v>24</c:v>
                </c:pt>
                <c:pt idx="5">
                  <c:v>40</c:v>
                </c:pt>
                <c:pt idx="6">
                  <c:v>37</c:v>
                </c:pt>
                <c:pt idx="7">
                  <c:v>26</c:v>
                </c:pt>
                <c:pt idx="8">
                  <c:v>25</c:v>
                </c:pt>
                <c:pt idx="9">
                  <c:v>19</c:v>
                </c:pt>
                <c:pt idx="10">
                  <c:v>20</c:v>
                </c:pt>
                <c:pt idx="11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A56-40E3-B42D-79A1C02F7D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38639552"/>
        <c:axId val="730963856"/>
      </c:areaChart>
      <c:lineChart>
        <c:grouping val="standard"/>
        <c:varyColors val="0"/>
        <c:ser>
          <c:idx val="1"/>
          <c:order val="1"/>
          <c:tx>
            <c:strRef>
              <c:f>'9802 och 0874'!$C$100</c:f>
              <c:strCache>
                <c:ptCount val="1"/>
                <c:pt idx="0">
                  <c:v>2023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'9802 och 0874'!$A$101:$A$112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Maj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Okt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'9802 och 0874'!$C$101:$C$112</c:f>
              <c:numCache>
                <c:formatCode>General</c:formatCode>
                <c:ptCount val="12"/>
                <c:pt idx="0">
                  <c:v>9</c:v>
                </c:pt>
                <c:pt idx="1">
                  <c:v>17</c:v>
                </c:pt>
                <c:pt idx="2">
                  <c:v>24</c:v>
                </c:pt>
                <c:pt idx="3">
                  <c:v>25</c:v>
                </c:pt>
                <c:pt idx="4">
                  <c:v>22</c:v>
                </c:pt>
                <c:pt idx="5">
                  <c:v>32</c:v>
                </c:pt>
                <c:pt idx="6">
                  <c:v>27</c:v>
                </c:pt>
                <c:pt idx="7">
                  <c:v>22</c:v>
                </c:pt>
                <c:pt idx="8">
                  <c:v>23</c:v>
                </c:pt>
                <c:pt idx="9">
                  <c:v>19</c:v>
                </c:pt>
                <c:pt idx="10">
                  <c:v>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A56-40E3-B42D-79A1C02F7D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38639552"/>
        <c:axId val="730963856"/>
      </c:lineChart>
      <c:catAx>
        <c:axId val="738639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730963856"/>
        <c:crosses val="autoZero"/>
        <c:auto val="1"/>
        <c:lblAlgn val="ctr"/>
        <c:lblOffset val="100"/>
        <c:noMultiLvlLbl val="0"/>
      </c:catAx>
      <c:valAx>
        <c:axId val="7309638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7386395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 b="1" dirty="0"/>
              <a:t>Lägenheter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Bostadsinbrott!$A$7</c:f>
              <c:strCache>
                <c:ptCount val="1"/>
                <c:pt idx="0">
                  <c:v>9802 - Fullbordat inbrott i lägenhet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Bostadsinbrott!$B$3:$N$3</c:f>
              <c:strCache>
                <c:ptCount val="13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</c:strCache>
            </c:strRef>
          </c:cat>
          <c:val>
            <c:numRef>
              <c:f>Bostadsinbrott!$B$7:$N$7</c:f>
              <c:numCache>
                <c:formatCode>General</c:formatCode>
                <c:ptCount val="13"/>
                <c:pt idx="0">
                  <c:v>6412</c:v>
                </c:pt>
                <c:pt idx="1">
                  <c:v>6572</c:v>
                </c:pt>
                <c:pt idx="2">
                  <c:v>5614</c:v>
                </c:pt>
                <c:pt idx="3">
                  <c:v>5657</c:v>
                </c:pt>
                <c:pt idx="4">
                  <c:v>5938</c:v>
                </c:pt>
                <c:pt idx="5">
                  <c:v>6261</c:v>
                </c:pt>
                <c:pt idx="6">
                  <c:v>6279</c:v>
                </c:pt>
                <c:pt idx="7">
                  <c:v>6782</c:v>
                </c:pt>
                <c:pt idx="8">
                  <c:v>5243</c:v>
                </c:pt>
                <c:pt idx="9">
                  <c:v>4062</c:v>
                </c:pt>
                <c:pt idx="10">
                  <c:v>4430</c:v>
                </c:pt>
                <c:pt idx="11">
                  <c:v>4242</c:v>
                </c:pt>
                <c:pt idx="12">
                  <c:v>3476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B91-4AE8-81F5-1ACA707F48D1}"/>
            </c:ext>
          </c:extLst>
        </c:ser>
        <c:ser>
          <c:idx val="1"/>
          <c:order val="1"/>
          <c:tx>
            <c:strRef>
              <c:f>Bostadsinbrott!$A$8</c:f>
              <c:strCache>
                <c:ptCount val="1"/>
                <c:pt idx="0">
                  <c:v>0874 - Försök till inbrott i lägenhet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Bostadsinbrott!$B$3:$N$3</c:f>
              <c:strCache>
                <c:ptCount val="13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</c:strCache>
            </c:strRef>
          </c:cat>
          <c:val>
            <c:numRef>
              <c:f>Bostadsinbrott!$B$8:$N$8</c:f>
              <c:numCache>
                <c:formatCode>General</c:formatCode>
                <c:ptCount val="13"/>
                <c:pt idx="0">
                  <c:v>1728</c:v>
                </c:pt>
                <c:pt idx="1">
                  <c:v>1745</c:v>
                </c:pt>
                <c:pt idx="2">
                  <c:v>1714</c:v>
                </c:pt>
                <c:pt idx="3">
                  <c:v>1701</c:v>
                </c:pt>
                <c:pt idx="4">
                  <c:v>1806</c:v>
                </c:pt>
                <c:pt idx="5">
                  <c:v>1776</c:v>
                </c:pt>
                <c:pt idx="6">
                  <c:v>1798</c:v>
                </c:pt>
                <c:pt idx="7">
                  <c:v>2004</c:v>
                </c:pt>
                <c:pt idx="8">
                  <c:v>1855</c:v>
                </c:pt>
                <c:pt idx="9">
                  <c:v>1929</c:v>
                </c:pt>
                <c:pt idx="10">
                  <c:v>1873</c:v>
                </c:pt>
                <c:pt idx="11">
                  <c:v>1760</c:v>
                </c:pt>
                <c:pt idx="12">
                  <c:v>1560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B91-4AE8-81F5-1ACA707F48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78042368"/>
        <c:axId val="784191104"/>
      </c:lineChart>
      <c:catAx>
        <c:axId val="778042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784191104"/>
        <c:crosses val="autoZero"/>
        <c:auto val="1"/>
        <c:lblAlgn val="ctr"/>
        <c:lblOffset val="100"/>
        <c:noMultiLvlLbl val="0"/>
      </c:catAx>
      <c:valAx>
        <c:axId val="7841911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7780423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/>
              <a:t>Sverige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Lägenheter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'Fördelning fastighet'!$A$3:$A$14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Maj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Okt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'Fördelning fastighet'!$AA$3:$AA$14</c:f>
              <c:numCache>
                <c:formatCode>General</c:formatCode>
                <c:ptCount val="12"/>
                <c:pt idx="0">
                  <c:v>431</c:v>
                </c:pt>
                <c:pt idx="1">
                  <c:v>371</c:v>
                </c:pt>
                <c:pt idx="2">
                  <c:v>520</c:v>
                </c:pt>
                <c:pt idx="3">
                  <c:v>355</c:v>
                </c:pt>
                <c:pt idx="4">
                  <c:v>399</c:v>
                </c:pt>
                <c:pt idx="5">
                  <c:v>430</c:v>
                </c:pt>
                <c:pt idx="6">
                  <c:v>446</c:v>
                </c:pt>
                <c:pt idx="7">
                  <c:v>394</c:v>
                </c:pt>
                <c:pt idx="8">
                  <c:v>370</c:v>
                </c:pt>
                <c:pt idx="9">
                  <c:v>338</c:v>
                </c:pt>
                <c:pt idx="10">
                  <c:v>367</c:v>
                </c:pt>
                <c:pt idx="11">
                  <c:v>446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00A-4186-A1C8-5E25BBEDD455}"/>
            </c:ext>
          </c:extLst>
        </c:ser>
        <c:ser>
          <c:idx val="1"/>
          <c:order val="1"/>
          <c:tx>
            <c:v>Villor/radhus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val>
            <c:numRef>
              <c:f>'Fördelning fastighet'!$AE$3:$AE$14</c:f>
              <c:numCache>
                <c:formatCode>General</c:formatCode>
                <c:ptCount val="12"/>
                <c:pt idx="0">
                  <c:v>465</c:v>
                </c:pt>
                <c:pt idx="1">
                  <c:v>457</c:v>
                </c:pt>
                <c:pt idx="2">
                  <c:v>403</c:v>
                </c:pt>
                <c:pt idx="3">
                  <c:v>375</c:v>
                </c:pt>
                <c:pt idx="4">
                  <c:v>362</c:v>
                </c:pt>
                <c:pt idx="5">
                  <c:v>412</c:v>
                </c:pt>
                <c:pt idx="6">
                  <c:v>589</c:v>
                </c:pt>
                <c:pt idx="7">
                  <c:v>505</c:v>
                </c:pt>
                <c:pt idx="8">
                  <c:v>491</c:v>
                </c:pt>
                <c:pt idx="9">
                  <c:v>527</c:v>
                </c:pt>
                <c:pt idx="10">
                  <c:v>607</c:v>
                </c:pt>
                <c:pt idx="11">
                  <c:v>615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00A-4186-A1C8-5E25BBEDD4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03151776"/>
        <c:axId val="739834864"/>
      </c:barChart>
      <c:catAx>
        <c:axId val="903151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739834864"/>
        <c:crosses val="autoZero"/>
        <c:auto val="1"/>
        <c:lblAlgn val="ctr"/>
        <c:lblOffset val="100"/>
        <c:noMultiLvlLbl val="0"/>
      </c:catAx>
      <c:valAx>
        <c:axId val="7398348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903151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/>
              <a:t>Sverige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Lägenheter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'Fördelning fastighet'!$A$3:$A$14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Maj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Okt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'Fördelning fastighet'!$AB$3:$AB$14</c:f>
              <c:numCache>
                <c:formatCode>General</c:formatCode>
                <c:ptCount val="12"/>
                <c:pt idx="0">
                  <c:v>261</c:v>
                </c:pt>
                <c:pt idx="1">
                  <c:v>248</c:v>
                </c:pt>
                <c:pt idx="2">
                  <c:v>283</c:v>
                </c:pt>
                <c:pt idx="3">
                  <c:v>250</c:v>
                </c:pt>
                <c:pt idx="4">
                  <c:v>224</c:v>
                </c:pt>
                <c:pt idx="5">
                  <c:v>294</c:v>
                </c:pt>
                <c:pt idx="6">
                  <c:v>357</c:v>
                </c:pt>
                <c:pt idx="7">
                  <c:v>299</c:v>
                </c:pt>
                <c:pt idx="8">
                  <c:v>259</c:v>
                </c:pt>
                <c:pt idx="9">
                  <c:v>298</c:v>
                </c:pt>
                <c:pt idx="10">
                  <c:v>155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0B9-4DD1-ABEC-90C046E10C8D}"/>
            </c:ext>
          </c:extLst>
        </c:ser>
        <c:ser>
          <c:idx val="1"/>
          <c:order val="1"/>
          <c:tx>
            <c:v>Villor/radhus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'Fördelning fastighet'!$A$3:$A$14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Maj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Okt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'Fördelning fastighet'!$AF$3:$AF$14</c:f>
              <c:numCache>
                <c:formatCode>General</c:formatCode>
                <c:ptCount val="12"/>
                <c:pt idx="0">
                  <c:v>441</c:v>
                </c:pt>
                <c:pt idx="1">
                  <c:v>315</c:v>
                </c:pt>
                <c:pt idx="2">
                  <c:v>265</c:v>
                </c:pt>
                <c:pt idx="3">
                  <c:v>213</c:v>
                </c:pt>
                <c:pt idx="4">
                  <c:v>279</c:v>
                </c:pt>
                <c:pt idx="5">
                  <c:v>382</c:v>
                </c:pt>
                <c:pt idx="6">
                  <c:v>435</c:v>
                </c:pt>
                <c:pt idx="7">
                  <c:v>405</c:v>
                </c:pt>
                <c:pt idx="8">
                  <c:v>318</c:v>
                </c:pt>
                <c:pt idx="9">
                  <c:v>268</c:v>
                </c:pt>
                <c:pt idx="10">
                  <c:v>267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0B9-4DD1-ABEC-90C046E10C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10120608"/>
        <c:axId val="619444992"/>
      </c:barChart>
      <c:catAx>
        <c:axId val="910120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619444992"/>
        <c:crosses val="autoZero"/>
        <c:auto val="1"/>
        <c:lblAlgn val="ctr"/>
        <c:lblOffset val="100"/>
        <c:noMultiLvlLbl val="0"/>
      </c:catAx>
      <c:valAx>
        <c:axId val="6194449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9101206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/>
              <a:t>Övriga brott som kan kopplas till bostäder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Sheet1!$A$3:$A$10</c:f>
              <c:strCache>
                <c:ptCount val="7"/>
                <c:pt idx="0">
                  <c:v>0825 Stöld genom inbrott i källare, vind</c:v>
                </c:pt>
                <c:pt idx="1">
                  <c:v>0826 Stöld genom inbrott i fritidshus</c:v>
                </c:pt>
                <c:pt idx="2">
                  <c:v>0836 Stöld, av skjutvapen, i bostad (lägenhet, villa)</c:v>
                </c:pt>
                <c:pt idx="3">
                  <c:v>0837 Stöld, av skjutvapen, i fritidshus</c:v>
                </c:pt>
                <c:pt idx="4">
                  <c:v>0858 Stöld, utan inbrott, från bostad, ej fritidshus, hos äldre/funktionsnedsatt</c:v>
                </c:pt>
                <c:pt idx="5">
                  <c:v>0859 Stöld, utan inbrott, från bostad, ej fritidshus, ej hos äldre/funktionsnedsatt</c:v>
                </c:pt>
                <c:pt idx="6">
                  <c:v>0860 Stöld utan inbrott, från källare, vind</c:v>
                </c:pt>
              </c:strCache>
            </c:strRef>
          </c:cat>
          <c:val>
            <c:numRef>
              <c:f>Sheet1!$B$3:$B$10</c:f>
              <c:numCache>
                <c:formatCode>#,##0</c:formatCode>
                <c:ptCount val="8"/>
                <c:pt idx="0">
                  <c:v>20443</c:v>
                </c:pt>
                <c:pt idx="1">
                  <c:v>2939</c:v>
                </c:pt>
                <c:pt idx="2">
                  <c:v>46</c:v>
                </c:pt>
                <c:pt idx="3">
                  <c:v>9</c:v>
                </c:pt>
                <c:pt idx="4">
                  <c:v>4724</c:v>
                </c:pt>
                <c:pt idx="5">
                  <c:v>6022</c:v>
                </c:pt>
                <c:pt idx="6">
                  <c:v>1360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701-4588-9908-E947F63B1F4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Sheet1!$A$3:$A$10</c:f>
              <c:strCache>
                <c:ptCount val="7"/>
                <c:pt idx="0">
                  <c:v>0825 Stöld genom inbrott i källare, vind</c:v>
                </c:pt>
                <c:pt idx="1">
                  <c:v>0826 Stöld genom inbrott i fritidshus</c:v>
                </c:pt>
                <c:pt idx="2">
                  <c:v>0836 Stöld, av skjutvapen, i bostad (lägenhet, villa)</c:v>
                </c:pt>
                <c:pt idx="3">
                  <c:v>0837 Stöld, av skjutvapen, i fritidshus</c:v>
                </c:pt>
                <c:pt idx="4">
                  <c:v>0858 Stöld, utan inbrott, från bostad, ej fritidshus, hos äldre/funktionsnedsatt</c:v>
                </c:pt>
                <c:pt idx="5">
                  <c:v>0859 Stöld, utan inbrott, från bostad, ej fritidshus, ej hos äldre/funktionsnedsatt</c:v>
                </c:pt>
                <c:pt idx="6">
                  <c:v>0860 Stöld utan inbrott, från källare, vind</c:v>
                </c:pt>
              </c:strCache>
            </c:strRef>
          </c:cat>
          <c:val>
            <c:numRef>
              <c:f>Sheet1!$C$3:$C$10</c:f>
              <c:numCache>
                <c:formatCode>General</c:formatCode>
                <c:ptCount val="8"/>
                <c:pt idx="0">
                  <c:v>18824</c:v>
                </c:pt>
                <c:pt idx="1">
                  <c:v>2676</c:v>
                </c:pt>
                <c:pt idx="2">
                  <c:v>41</c:v>
                </c:pt>
                <c:pt idx="3">
                  <c:v>10</c:v>
                </c:pt>
                <c:pt idx="4">
                  <c:v>4119</c:v>
                </c:pt>
                <c:pt idx="5">
                  <c:v>5454</c:v>
                </c:pt>
                <c:pt idx="6">
                  <c:v>1373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701-4588-9908-E947F63B1F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300886319"/>
        <c:axId val="1312267103"/>
      </c:barChart>
      <c:catAx>
        <c:axId val="130088631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312267103"/>
        <c:crosses val="autoZero"/>
        <c:auto val="1"/>
        <c:lblAlgn val="ctr"/>
        <c:lblOffset val="100"/>
        <c:noMultiLvlLbl val="0"/>
      </c:catAx>
      <c:valAx>
        <c:axId val="131226710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30088631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/>
              <a:t>Övriga brott som kan kopplas till bostäder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'Övriga brott'!$A$5</c:f>
              <c:strCache>
                <c:ptCount val="1"/>
                <c:pt idx="0">
                  <c:v>0825 - Inbrottsstöld i källare, vind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'Övriga brott'!$B$3:$N$3</c:f>
              <c:strCache>
                <c:ptCount val="13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</c:strCache>
            </c:strRef>
          </c:cat>
          <c:val>
            <c:numRef>
              <c:f>'Övriga brott'!$B$5:$N$5</c:f>
              <c:numCache>
                <c:formatCode>General</c:formatCode>
                <c:ptCount val="13"/>
                <c:pt idx="0">
                  <c:v>14738</c:v>
                </c:pt>
                <c:pt idx="1">
                  <c:v>14400</c:v>
                </c:pt>
                <c:pt idx="2">
                  <c:v>12018</c:v>
                </c:pt>
                <c:pt idx="3">
                  <c:v>14082</c:v>
                </c:pt>
                <c:pt idx="4">
                  <c:v>14001</c:v>
                </c:pt>
                <c:pt idx="5">
                  <c:v>13737</c:v>
                </c:pt>
                <c:pt idx="6">
                  <c:v>14418</c:v>
                </c:pt>
                <c:pt idx="7">
                  <c:v>14808</c:v>
                </c:pt>
                <c:pt idx="8">
                  <c:v>14880</c:v>
                </c:pt>
                <c:pt idx="9">
                  <c:v>15515</c:v>
                </c:pt>
                <c:pt idx="10">
                  <c:v>20158</c:v>
                </c:pt>
                <c:pt idx="11">
                  <c:v>20107</c:v>
                </c:pt>
                <c:pt idx="12">
                  <c:v>20444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AAF-4683-8FB0-6EE558F6D072}"/>
            </c:ext>
          </c:extLst>
        </c:ser>
        <c:ser>
          <c:idx val="2"/>
          <c:order val="1"/>
          <c:tx>
            <c:strRef>
              <c:f>'Övriga brott'!$A$6</c:f>
              <c:strCache>
                <c:ptCount val="1"/>
                <c:pt idx="0">
                  <c:v>0826 - Inbrottsstöld i fritidshus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'Övriga brott'!$B$3:$N$3</c:f>
              <c:strCache>
                <c:ptCount val="13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</c:strCache>
            </c:strRef>
          </c:cat>
          <c:val>
            <c:numRef>
              <c:f>'Övriga brott'!$B$6:$N$6</c:f>
              <c:numCache>
                <c:formatCode>General</c:formatCode>
                <c:ptCount val="13"/>
                <c:pt idx="0">
                  <c:v>6050</c:v>
                </c:pt>
                <c:pt idx="1">
                  <c:v>6233</c:v>
                </c:pt>
                <c:pt idx="2">
                  <c:v>6188</c:v>
                </c:pt>
                <c:pt idx="3">
                  <c:v>5533</c:v>
                </c:pt>
                <c:pt idx="4">
                  <c:v>5945</c:v>
                </c:pt>
                <c:pt idx="5">
                  <c:v>6004</c:v>
                </c:pt>
                <c:pt idx="6">
                  <c:v>5847</c:v>
                </c:pt>
                <c:pt idx="7">
                  <c:v>5897</c:v>
                </c:pt>
                <c:pt idx="8">
                  <c:v>4909</c:v>
                </c:pt>
                <c:pt idx="9">
                  <c:v>4283</c:v>
                </c:pt>
                <c:pt idx="10">
                  <c:v>4315</c:v>
                </c:pt>
                <c:pt idx="11">
                  <c:v>3388</c:v>
                </c:pt>
                <c:pt idx="12">
                  <c:v>2945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AAF-4683-8FB0-6EE558F6D072}"/>
            </c:ext>
          </c:extLst>
        </c:ser>
        <c:ser>
          <c:idx val="3"/>
          <c:order val="2"/>
          <c:tx>
            <c:strRef>
              <c:f>'Övriga brott'!$A$7</c:f>
              <c:strCache>
                <c:ptCount val="1"/>
                <c:pt idx="0">
                  <c:v>0836 - Stöld även gm inbrott, av skjvapen, i bostad (lägenhet, villa)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'Övriga brott'!$B$3:$N$3</c:f>
              <c:strCache>
                <c:ptCount val="13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</c:strCache>
            </c:strRef>
          </c:cat>
          <c:val>
            <c:numRef>
              <c:f>'Övriga brott'!$B$7:$N$7</c:f>
              <c:numCache>
                <c:formatCode>General</c:formatCode>
                <c:ptCount val="13"/>
                <c:pt idx="0">
                  <c:v>122</c:v>
                </c:pt>
                <c:pt idx="1">
                  <c:v>146</c:v>
                </c:pt>
                <c:pt idx="2">
                  <c:v>140</c:v>
                </c:pt>
                <c:pt idx="3">
                  <c:v>113</c:v>
                </c:pt>
                <c:pt idx="4">
                  <c:v>141</c:v>
                </c:pt>
                <c:pt idx="5">
                  <c:v>127</c:v>
                </c:pt>
                <c:pt idx="6">
                  <c:v>122</c:v>
                </c:pt>
                <c:pt idx="7">
                  <c:v>120</c:v>
                </c:pt>
                <c:pt idx="8">
                  <c:v>92</c:v>
                </c:pt>
                <c:pt idx="9">
                  <c:v>85</c:v>
                </c:pt>
                <c:pt idx="10">
                  <c:v>82</c:v>
                </c:pt>
                <c:pt idx="11">
                  <c:v>52</c:v>
                </c:pt>
                <c:pt idx="12">
                  <c:v>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AAF-4683-8FB0-6EE558F6D072}"/>
            </c:ext>
          </c:extLst>
        </c:ser>
        <c:ser>
          <c:idx val="4"/>
          <c:order val="3"/>
          <c:tx>
            <c:strRef>
              <c:f>'Övriga brott'!$A$8</c:f>
              <c:strCache>
                <c:ptCount val="1"/>
                <c:pt idx="0">
                  <c:v>0837 - Stöld även gm inbrott, av skjvapen, i fritidshus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'Övriga brott'!$B$3:$N$3</c:f>
              <c:strCache>
                <c:ptCount val="13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</c:strCache>
            </c:strRef>
          </c:cat>
          <c:val>
            <c:numRef>
              <c:f>'Övriga brott'!$B$8:$N$8</c:f>
              <c:numCache>
                <c:formatCode>General</c:formatCode>
                <c:ptCount val="13"/>
                <c:pt idx="0">
                  <c:v>14</c:v>
                </c:pt>
                <c:pt idx="1">
                  <c:v>15</c:v>
                </c:pt>
                <c:pt idx="2">
                  <c:v>34</c:v>
                </c:pt>
                <c:pt idx="3">
                  <c:v>14</c:v>
                </c:pt>
                <c:pt idx="4">
                  <c:v>11</c:v>
                </c:pt>
                <c:pt idx="5">
                  <c:v>8</c:v>
                </c:pt>
                <c:pt idx="6">
                  <c:v>24</c:v>
                </c:pt>
                <c:pt idx="7">
                  <c:v>25</c:v>
                </c:pt>
                <c:pt idx="8">
                  <c:v>17</c:v>
                </c:pt>
                <c:pt idx="9">
                  <c:v>16</c:v>
                </c:pt>
                <c:pt idx="10">
                  <c:v>15</c:v>
                </c:pt>
                <c:pt idx="11">
                  <c:v>15</c:v>
                </c:pt>
                <c:pt idx="12">
                  <c:v>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AAF-4683-8FB0-6EE558F6D072}"/>
            </c:ext>
          </c:extLst>
        </c:ser>
        <c:ser>
          <c:idx val="5"/>
          <c:order val="4"/>
          <c:tx>
            <c:strRef>
              <c:f>'Övriga brott'!$A$9</c:f>
              <c:strCache>
                <c:ptCount val="1"/>
                <c:pt idx="0">
                  <c:v>0858 - Stöld utan inbrott, i bostad (lägenhet, villa) hos funktionsnedsatt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'Övriga brott'!$B$3:$N$3</c:f>
              <c:strCache>
                <c:ptCount val="13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</c:strCache>
            </c:strRef>
          </c:cat>
          <c:val>
            <c:numRef>
              <c:f>'Övriga brott'!$B$9:$N$9</c:f>
              <c:numCache>
                <c:formatCode>General</c:formatCode>
                <c:ptCount val="13"/>
                <c:pt idx="0">
                  <c:v>5253</c:v>
                </c:pt>
                <c:pt idx="1">
                  <c:v>5493</c:v>
                </c:pt>
                <c:pt idx="2">
                  <c:v>5535</c:v>
                </c:pt>
                <c:pt idx="3">
                  <c:v>5439</c:v>
                </c:pt>
                <c:pt idx="4">
                  <c:v>5368</c:v>
                </c:pt>
                <c:pt idx="5">
                  <c:v>5645</c:v>
                </c:pt>
                <c:pt idx="6">
                  <c:v>5022</c:v>
                </c:pt>
                <c:pt idx="7">
                  <c:v>5410</c:v>
                </c:pt>
                <c:pt idx="8">
                  <c:v>5569</c:v>
                </c:pt>
                <c:pt idx="9">
                  <c:v>5421</c:v>
                </c:pt>
                <c:pt idx="10">
                  <c:v>5137</c:v>
                </c:pt>
                <c:pt idx="11">
                  <c:v>4999</c:v>
                </c:pt>
                <c:pt idx="12">
                  <c:v>4723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1AAF-4683-8FB0-6EE558F6D072}"/>
            </c:ext>
          </c:extLst>
        </c:ser>
        <c:ser>
          <c:idx val="6"/>
          <c:order val="5"/>
          <c:tx>
            <c:strRef>
              <c:f>'Övriga brott'!$A$10</c:f>
              <c:strCache>
                <c:ptCount val="1"/>
                <c:pt idx="0">
                  <c:v>0859 -  Stöld utan inbrott, i bostad (lägenhet, villa) ej hos funktionsnedsatt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'Övriga brott'!$B$3:$N$3</c:f>
              <c:strCache>
                <c:ptCount val="13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</c:strCache>
            </c:strRef>
          </c:cat>
          <c:val>
            <c:numRef>
              <c:f>'Övriga brott'!$B$10:$N$10</c:f>
              <c:numCache>
                <c:formatCode>General</c:formatCode>
                <c:ptCount val="13"/>
                <c:pt idx="0">
                  <c:v>11579</c:v>
                </c:pt>
                <c:pt idx="1">
                  <c:v>10847</c:v>
                </c:pt>
                <c:pt idx="2">
                  <c:v>10558</c:v>
                </c:pt>
                <c:pt idx="3">
                  <c:v>9553</c:v>
                </c:pt>
                <c:pt idx="4">
                  <c:v>9798</c:v>
                </c:pt>
                <c:pt idx="5">
                  <c:v>9606</c:v>
                </c:pt>
                <c:pt idx="6">
                  <c:v>8486</c:v>
                </c:pt>
                <c:pt idx="7">
                  <c:v>7761</c:v>
                </c:pt>
                <c:pt idx="8">
                  <c:v>7393</c:v>
                </c:pt>
                <c:pt idx="9">
                  <c:v>7094</c:v>
                </c:pt>
                <c:pt idx="10">
                  <c:v>7141</c:v>
                </c:pt>
                <c:pt idx="11">
                  <c:v>6630</c:v>
                </c:pt>
                <c:pt idx="12">
                  <c:v>6049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1AAF-4683-8FB0-6EE558F6D072}"/>
            </c:ext>
          </c:extLst>
        </c:ser>
        <c:ser>
          <c:idx val="7"/>
          <c:order val="6"/>
          <c:tx>
            <c:strRef>
              <c:f>'Övriga brott'!$A$11</c:f>
              <c:strCache>
                <c:ptCount val="1"/>
                <c:pt idx="0">
                  <c:v>0860 - Stöld utan inbrott, i källare, vind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'Övriga brott'!$B$3:$N$3</c:f>
              <c:strCache>
                <c:ptCount val="13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</c:strCache>
            </c:strRef>
          </c:cat>
          <c:val>
            <c:numRef>
              <c:f>'Övriga brott'!$B$11:$N$11</c:f>
              <c:numCache>
                <c:formatCode>General</c:formatCode>
                <c:ptCount val="13"/>
                <c:pt idx="0">
                  <c:v>1257</c:v>
                </c:pt>
                <c:pt idx="1">
                  <c:v>1312</c:v>
                </c:pt>
                <c:pt idx="2">
                  <c:v>1198</c:v>
                </c:pt>
                <c:pt idx="3">
                  <c:v>1187</c:v>
                </c:pt>
                <c:pt idx="4">
                  <c:v>1330</c:v>
                </c:pt>
                <c:pt idx="5">
                  <c:v>1392</c:v>
                </c:pt>
                <c:pt idx="6">
                  <c:v>1425</c:v>
                </c:pt>
                <c:pt idx="7">
                  <c:v>1505</c:v>
                </c:pt>
                <c:pt idx="8">
                  <c:v>1732</c:v>
                </c:pt>
                <c:pt idx="9">
                  <c:v>1704</c:v>
                </c:pt>
                <c:pt idx="10">
                  <c:v>1469</c:v>
                </c:pt>
                <c:pt idx="11">
                  <c:v>1417</c:v>
                </c:pt>
                <c:pt idx="12">
                  <c:v>1360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1AAF-4683-8FB0-6EE558F6D0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84377184"/>
        <c:axId val="772817472"/>
      </c:lineChart>
      <c:catAx>
        <c:axId val="684377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772817472"/>
        <c:crosses val="autoZero"/>
        <c:auto val="1"/>
        <c:lblAlgn val="ctr"/>
        <c:lblOffset val="100"/>
        <c:noMultiLvlLbl val="0"/>
      </c:catAx>
      <c:valAx>
        <c:axId val="7728174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6843771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 dirty="0"/>
              <a:t>Fullbordade inbrott i villa/radhus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areaChart>
        <c:grouping val="standard"/>
        <c:varyColors val="0"/>
        <c:ser>
          <c:idx val="0"/>
          <c:order val="0"/>
          <c:tx>
            <c:strRef>
              <c:f>Blad1!$H$4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Blad1!$G$5:$G$16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Maj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Okt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Blad1!$H$5:$H$16</c:f>
              <c:numCache>
                <c:formatCode>#,##0</c:formatCode>
                <c:ptCount val="12"/>
                <c:pt idx="0">
                  <c:v>361</c:v>
                </c:pt>
                <c:pt idx="1">
                  <c:v>341</c:v>
                </c:pt>
                <c:pt idx="2">
                  <c:v>290</c:v>
                </c:pt>
                <c:pt idx="3">
                  <c:v>276</c:v>
                </c:pt>
                <c:pt idx="4">
                  <c:v>258</c:v>
                </c:pt>
                <c:pt idx="5">
                  <c:v>299</c:v>
                </c:pt>
                <c:pt idx="6">
                  <c:v>443</c:v>
                </c:pt>
                <c:pt idx="7">
                  <c:v>421</c:v>
                </c:pt>
                <c:pt idx="8">
                  <c:v>363</c:v>
                </c:pt>
                <c:pt idx="9">
                  <c:v>395</c:v>
                </c:pt>
                <c:pt idx="10">
                  <c:v>489</c:v>
                </c:pt>
                <c:pt idx="11">
                  <c:v>481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162-4E9F-8BFC-139D4113EC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23937407"/>
        <c:axId val="393212127"/>
      </c:areaChart>
      <c:lineChart>
        <c:grouping val="standard"/>
        <c:varyColors val="0"/>
        <c:ser>
          <c:idx val="1"/>
          <c:order val="1"/>
          <c:tx>
            <c:strRef>
              <c:f>Blad1!$I$4</c:f>
              <c:strCache>
                <c:ptCount val="1"/>
                <c:pt idx="0">
                  <c:v>2023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Blad1!$G$5:$G$16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Maj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Okt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Blad1!$I$5:$I$16</c:f>
              <c:numCache>
                <c:formatCode>#,##0</c:formatCode>
                <c:ptCount val="12"/>
                <c:pt idx="0">
                  <c:v>470</c:v>
                </c:pt>
                <c:pt idx="1">
                  <c:v>345</c:v>
                </c:pt>
                <c:pt idx="2">
                  <c:v>290</c:v>
                </c:pt>
                <c:pt idx="3">
                  <c:v>231</c:v>
                </c:pt>
                <c:pt idx="4">
                  <c:v>298</c:v>
                </c:pt>
                <c:pt idx="5">
                  <c:v>394</c:v>
                </c:pt>
                <c:pt idx="6">
                  <c:v>435</c:v>
                </c:pt>
                <c:pt idx="7">
                  <c:v>415</c:v>
                </c:pt>
                <c:pt idx="8">
                  <c:v>348</c:v>
                </c:pt>
                <c:pt idx="9">
                  <c:v>278</c:v>
                </c:pt>
                <c:pt idx="10">
                  <c:v>307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162-4E9F-8BFC-139D4113EC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23937407"/>
        <c:axId val="393212127"/>
      </c:lineChart>
      <c:catAx>
        <c:axId val="7239374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393212127"/>
        <c:crosses val="autoZero"/>
        <c:auto val="1"/>
        <c:lblAlgn val="ctr"/>
        <c:lblOffset val="100"/>
        <c:noMultiLvlLbl val="0"/>
      </c:catAx>
      <c:valAx>
        <c:axId val="39321212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72393740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/>
              <a:t>Fullbordade inbrott i lägenhet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areaChart>
        <c:grouping val="standard"/>
        <c:varyColors val="0"/>
        <c:ser>
          <c:idx val="0"/>
          <c:order val="0"/>
          <c:tx>
            <c:strRef>
              <c:f>Blad1!$H$19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Blad1!$G$20:$G$31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Maj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Okt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Blad1!$H$20:$H$31</c:f>
              <c:numCache>
                <c:formatCode>#,##0</c:formatCode>
                <c:ptCount val="12"/>
                <c:pt idx="0">
                  <c:v>320</c:v>
                </c:pt>
                <c:pt idx="1">
                  <c:v>254</c:v>
                </c:pt>
                <c:pt idx="2">
                  <c:v>360</c:v>
                </c:pt>
                <c:pt idx="3">
                  <c:v>250</c:v>
                </c:pt>
                <c:pt idx="4">
                  <c:v>268</c:v>
                </c:pt>
                <c:pt idx="5">
                  <c:v>272</c:v>
                </c:pt>
                <c:pt idx="6">
                  <c:v>322</c:v>
                </c:pt>
                <c:pt idx="7">
                  <c:v>302</c:v>
                </c:pt>
                <c:pt idx="8">
                  <c:v>270</c:v>
                </c:pt>
                <c:pt idx="9">
                  <c:v>259</c:v>
                </c:pt>
                <c:pt idx="10">
                  <c:v>279</c:v>
                </c:pt>
                <c:pt idx="11">
                  <c:v>318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DEE-4560-879B-DC7DB5E4DD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98084815"/>
        <c:axId val="374958655"/>
      </c:areaChart>
      <c:lineChart>
        <c:grouping val="standard"/>
        <c:varyColors val="0"/>
        <c:ser>
          <c:idx val="1"/>
          <c:order val="1"/>
          <c:tx>
            <c:strRef>
              <c:f>Blad1!$I$19</c:f>
              <c:strCache>
                <c:ptCount val="1"/>
                <c:pt idx="0">
                  <c:v>2023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Blad1!$G$20:$G$31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Maj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Okt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Blad1!$I$20:$I$31</c:f>
              <c:numCache>
                <c:formatCode>#,##0</c:formatCode>
                <c:ptCount val="12"/>
                <c:pt idx="0">
                  <c:v>294</c:v>
                </c:pt>
                <c:pt idx="1">
                  <c:v>263</c:v>
                </c:pt>
                <c:pt idx="2">
                  <c:v>304</c:v>
                </c:pt>
                <c:pt idx="3">
                  <c:v>261</c:v>
                </c:pt>
                <c:pt idx="4">
                  <c:v>268</c:v>
                </c:pt>
                <c:pt idx="5">
                  <c:v>301</c:v>
                </c:pt>
                <c:pt idx="6">
                  <c:v>344</c:v>
                </c:pt>
                <c:pt idx="7">
                  <c:v>336</c:v>
                </c:pt>
                <c:pt idx="8">
                  <c:v>280</c:v>
                </c:pt>
                <c:pt idx="9">
                  <c:v>325</c:v>
                </c:pt>
                <c:pt idx="10">
                  <c:v>194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DEE-4560-879B-DC7DB5E4DD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98084815"/>
        <c:axId val="374958655"/>
      </c:lineChart>
      <c:catAx>
        <c:axId val="2980848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374958655"/>
        <c:crosses val="autoZero"/>
        <c:auto val="1"/>
        <c:lblAlgn val="ctr"/>
        <c:lblOffset val="100"/>
        <c:noMultiLvlLbl val="0"/>
      </c:catAx>
      <c:valAx>
        <c:axId val="3749586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29808481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/>
              <a:t>Bergslagen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areaChart>
        <c:grouping val="standard"/>
        <c:varyColors val="0"/>
        <c:ser>
          <c:idx val="0"/>
          <c:order val="0"/>
          <c:tx>
            <c:strRef>
              <c:f>'9801 och 0857'!$B$2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'9801 och 0857'!$A$3:$A$14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Maj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Okt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'9801 och 0857'!$B$3:$B$14</c:f>
              <c:numCache>
                <c:formatCode>General</c:formatCode>
                <c:ptCount val="12"/>
                <c:pt idx="0">
                  <c:v>33</c:v>
                </c:pt>
                <c:pt idx="1">
                  <c:v>18</c:v>
                </c:pt>
                <c:pt idx="2">
                  <c:v>19</c:v>
                </c:pt>
                <c:pt idx="3">
                  <c:v>20</c:v>
                </c:pt>
                <c:pt idx="4">
                  <c:v>22</c:v>
                </c:pt>
                <c:pt idx="5">
                  <c:v>24</c:v>
                </c:pt>
                <c:pt idx="6">
                  <c:v>47</c:v>
                </c:pt>
                <c:pt idx="7">
                  <c:v>27</c:v>
                </c:pt>
                <c:pt idx="8">
                  <c:v>34</c:v>
                </c:pt>
                <c:pt idx="9">
                  <c:v>30</c:v>
                </c:pt>
                <c:pt idx="10">
                  <c:v>53</c:v>
                </c:pt>
                <c:pt idx="11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36A-4DF2-AD5E-2ED4CC54DC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25115888"/>
        <c:axId val="426674064"/>
      </c:areaChart>
      <c:lineChart>
        <c:grouping val="standard"/>
        <c:varyColors val="0"/>
        <c:ser>
          <c:idx val="1"/>
          <c:order val="1"/>
          <c:tx>
            <c:strRef>
              <c:f>'9801 och 0857'!$C$2</c:f>
              <c:strCache>
                <c:ptCount val="1"/>
                <c:pt idx="0">
                  <c:v>2023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'9801 och 0857'!$A$3:$A$14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Maj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Okt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'9801 och 0857'!$C$3:$C$14</c:f>
              <c:numCache>
                <c:formatCode>General</c:formatCode>
                <c:ptCount val="12"/>
                <c:pt idx="0">
                  <c:v>18</c:v>
                </c:pt>
                <c:pt idx="1">
                  <c:v>33</c:v>
                </c:pt>
                <c:pt idx="2">
                  <c:v>16</c:v>
                </c:pt>
                <c:pt idx="3">
                  <c:v>26</c:v>
                </c:pt>
                <c:pt idx="4">
                  <c:v>25</c:v>
                </c:pt>
                <c:pt idx="5">
                  <c:v>32</c:v>
                </c:pt>
                <c:pt idx="6">
                  <c:v>42</c:v>
                </c:pt>
                <c:pt idx="7">
                  <c:v>43</c:v>
                </c:pt>
                <c:pt idx="8">
                  <c:v>34</c:v>
                </c:pt>
                <c:pt idx="9">
                  <c:v>23</c:v>
                </c:pt>
                <c:pt idx="10">
                  <c:v>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36A-4DF2-AD5E-2ED4CC54DC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25115888"/>
        <c:axId val="426674064"/>
      </c:lineChart>
      <c:catAx>
        <c:axId val="425115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426674064"/>
        <c:crosses val="autoZero"/>
        <c:auto val="1"/>
        <c:lblAlgn val="ctr"/>
        <c:lblOffset val="100"/>
        <c:noMultiLvlLbl val="0"/>
      </c:catAx>
      <c:valAx>
        <c:axId val="4266740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425115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/>
              <a:t>Mitt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areaChart>
        <c:grouping val="standard"/>
        <c:varyColors val="0"/>
        <c:ser>
          <c:idx val="0"/>
          <c:order val="0"/>
          <c:tx>
            <c:strRef>
              <c:f>'9801 och 0857'!$B$20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'9801 och 0857'!$A$21:$A$32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Maj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Okt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'9801 och 0857'!$B$21:$B$32</c:f>
              <c:numCache>
                <c:formatCode>General</c:formatCode>
                <c:ptCount val="12"/>
                <c:pt idx="0">
                  <c:v>16</c:v>
                </c:pt>
                <c:pt idx="1">
                  <c:v>18</c:v>
                </c:pt>
                <c:pt idx="2">
                  <c:v>19</c:v>
                </c:pt>
                <c:pt idx="3">
                  <c:v>26</c:v>
                </c:pt>
                <c:pt idx="4">
                  <c:v>14</c:v>
                </c:pt>
                <c:pt idx="5">
                  <c:v>24</c:v>
                </c:pt>
                <c:pt idx="6">
                  <c:v>28</c:v>
                </c:pt>
                <c:pt idx="7">
                  <c:v>43</c:v>
                </c:pt>
                <c:pt idx="8">
                  <c:v>26</c:v>
                </c:pt>
                <c:pt idx="9">
                  <c:v>27</c:v>
                </c:pt>
                <c:pt idx="10">
                  <c:v>42</c:v>
                </c:pt>
                <c:pt idx="11">
                  <c:v>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D9-40DA-A78F-B48983826B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19410784"/>
        <c:axId val="729275872"/>
      </c:areaChart>
      <c:lineChart>
        <c:grouping val="standard"/>
        <c:varyColors val="0"/>
        <c:ser>
          <c:idx val="1"/>
          <c:order val="1"/>
          <c:tx>
            <c:strRef>
              <c:f>'9801 och 0857'!$C$20</c:f>
              <c:strCache>
                <c:ptCount val="1"/>
                <c:pt idx="0">
                  <c:v>2023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'9801 och 0857'!$A$21:$A$32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Maj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Okt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'9801 och 0857'!$C$21:$C$32</c:f>
              <c:numCache>
                <c:formatCode>General</c:formatCode>
                <c:ptCount val="12"/>
                <c:pt idx="0">
                  <c:v>22</c:v>
                </c:pt>
                <c:pt idx="1">
                  <c:v>22</c:v>
                </c:pt>
                <c:pt idx="2">
                  <c:v>22</c:v>
                </c:pt>
                <c:pt idx="3">
                  <c:v>21</c:v>
                </c:pt>
                <c:pt idx="4">
                  <c:v>22</c:v>
                </c:pt>
                <c:pt idx="5">
                  <c:v>26</c:v>
                </c:pt>
                <c:pt idx="6">
                  <c:v>40</c:v>
                </c:pt>
                <c:pt idx="7">
                  <c:v>27</c:v>
                </c:pt>
                <c:pt idx="8">
                  <c:v>26</c:v>
                </c:pt>
                <c:pt idx="9">
                  <c:v>22</c:v>
                </c:pt>
                <c:pt idx="10">
                  <c:v>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6D9-40DA-A78F-B48983826B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19410784"/>
        <c:axId val="729275872"/>
      </c:lineChart>
      <c:catAx>
        <c:axId val="419410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729275872"/>
        <c:crosses val="autoZero"/>
        <c:auto val="1"/>
        <c:lblAlgn val="ctr"/>
        <c:lblOffset val="100"/>
        <c:noMultiLvlLbl val="0"/>
      </c:catAx>
      <c:valAx>
        <c:axId val="7292758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4194107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/>
              <a:t>Nord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areaChart>
        <c:grouping val="standard"/>
        <c:varyColors val="0"/>
        <c:ser>
          <c:idx val="0"/>
          <c:order val="0"/>
          <c:tx>
            <c:strRef>
              <c:f>'9801 och 0857'!$B$36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'9801 och 0857'!$A$37:$A$48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Maj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Okt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'9801 och 0857'!$B$37:$B$48</c:f>
              <c:numCache>
                <c:formatCode>General</c:formatCode>
                <c:ptCount val="12"/>
                <c:pt idx="0">
                  <c:v>8</c:v>
                </c:pt>
                <c:pt idx="1">
                  <c:v>7</c:v>
                </c:pt>
                <c:pt idx="2">
                  <c:v>16</c:v>
                </c:pt>
                <c:pt idx="3">
                  <c:v>14</c:v>
                </c:pt>
                <c:pt idx="4">
                  <c:v>11</c:v>
                </c:pt>
                <c:pt idx="5">
                  <c:v>18</c:v>
                </c:pt>
                <c:pt idx="6">
                  <c:v>17</c:v>
                </c:pt>
                <c:pt idx="7">
                  <c:v>27</c:v>
                </c:pt>
                <c:pt idx="8">
                  <c:v>33</c:v>
                </c:pt>
                <c:pt idx="9">
                  <c:v>31</c:v>
                </c:pt>
                <c:pt idx="10">
                  <c:v>14</c:v>
                </c:pt>
                <c:pt idx="11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392-4A36-AD54-DA7948AE1E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10442784"/>
        <c:axId val="729284608"/>
      </c:areaChart>
      <c:lineChart>
        <c:grouping val="standard"/>
        <c:varyColors val="0"/>
        <c:ser>
          <c:idx val="1"/>
          <c:order val="1"/>
          <c:tx>
            <c:strRef>
              <c:f>'9801 och 0857'!$C$36</c:f>
              <c:strCache>
                <c:ptCount val="1"/>
                <c:pt idx="0">
                  <c:v>2023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'9801 och 0857'!$A$37:$A$48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Maj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Okt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'9801 och 0857'!$C$37:$C$48</c:f>
              <c:numCache>
                <c:formatCode>General</c:formatCode>
                <c:ptCount val="12"/>
                <c:pt idx="0">
                  <c:v>6</c:v>
                </c:pt>
                <c:pt idx="1">
                  <c:v>4</c:v>
                </c:pt>
                <c:pt idx="2">
                  <c:v>14</c:v>
                </c:pt>
                <c:pt idx="3">
                  <c:v>9</c:v>
                </c:pt>
                <c:pt idx="4">
                  <c:v>13</c:v>
                </c:pt>
                <c:pt idx="5">
                  <c:v>20</c:v>
                </c:pt>
                <c:pt idx="6">
                  <c:v>14</c:v>
                </c:pt>
                <c:pt idx="7">
                  <c:v>43</c:v>
                </c:pt>
                <c:pt idx="8">
                  <c:v>21</c:v>
                </c:pt>
                <c:pt idx="9">
                  <c:v>7</c:v>
                </c:pt>
                <c:pt idx="10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392-4A36-AD54-DA7948AE1E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10442784"/>
        <c:axId val="729284608"/>
      </c:lineChart>
      <c:catAx>
        <c:axId val="610442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729284608"/>
        <c:crosses val="autoZero"/>
        <c:auto val="1"/>
        <c:lblAlgn val="ctr"/>
        <c:lblOffset val="100"/>
        <c:noMultiLvlLbl val="0"/>
      </c:catAx>
      <c:valAx>
        <c:axId val="7292846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6104427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/>
              <a:t>Stockholm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areaChart>
        <c:grouping val="standard"/>
        <c:varyColors val="0"/>
        <c:ser>
          <c:idx val="0"/>
          <c:order val="0"/>
          <c:tx>
            <c:strRef>
              <c:f>'9801 och 0857'!$B$52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'9801 och 0857'!$A$53:$A$64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Maj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Okt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'9801 och 0857'!$B$53:$B$64</c:f>
              <c:numCache>
                <c:formatCode>General</c:formatCode>
                <c:ptCount val="12"/>
                <c:pt idx="0">
                  <c:v>103</c:v>
                </c:pt>
                <c:pt idx="1">
                  <c:v>83</c:v>
                </c:pt>
                <c:pt idx="2">
                  <c:v>77</c:v>
                </c:pt>
                <c:pt idx="3">
                  <c:v>61</c:v>
                </c:pt>
                <c:pt idx="4">
                  <c:v>62</c:v>
                </c:pt>
                <c:pt idx="5">
                  <c:v>79</c:v>
                </c:pt>
                <c:pt idx="6">
                  <c:v>99</c:v>
                </c:pt>
                <c:pt idx="7">
                  <c:v>83</c:v>
                </c:pt>
                <c:pt idx="8">
                  <c:v>73</c:v>
                </c:pt>
                <c:pt idx="9">
                  <c:v>65</c:v>
                </c:pt>
                <c:pt idx="10">
                  <c:v>99</c:v>
                </c:pt>
                <c:pt idx="11">
                  <c:v>196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721-43C0-94D4-DE11C245F2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30094032"/>
        <c:axId val="729273792"/>
      </c:areaChart>
      <c:lineChart>
        <c:grouping val="standard"/>
        <c:varyColors val="0"/>
        <c:ser>
          <c:idx val="1"/>
          <c:order val="1"/>
          <c:tx>
            <c:strRef>
              <c:f>'9801 och 0857'!$C$52</c:f>
              <c:strCache>
                <c:ptCount val="1"/>
                <c:pt idx="0">
                  <c:v>2023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'9801 och 0857'!$A$53:$A$64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Maj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Okt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'9801 och 0857'!$C$53:$C$64</c:f>
              <c:numCache>
                <c:formatCode>General</c:formatCode>
                <c:ptCount val="12"/>
                <c:pt idx="0">
                  <c:v>142</c:v>
                </c:pt>
                <c:pt idx="1">
                  <c:v>65</c:v>
                </c:pt>
                <c:pt idx="2">
                  <c:v>71</c:v>
                </c:pt>
                <c:pt idx="3">
                  <c:v>54</c:v>
                </c:pt>
                <c:pt idx="4">
                  <c:v>60</c:v>
                </c:pt>
                <c:pt idx="5">
                  <c:v>70</c:v>
                </c:pt>
                <c:pt idx="6">
                  <c:v>129</c:v>
                </c:pt>
                <c:pt idx="7">
                  <c:v>84</c:v>
                </c:pt>
                <c:pt idx="8">
                  <c:v>80</c:v>
                </c:pt>
                <c:pt idx="9">
                  <c:v>62</c:v>
                </c:pt>
                <c:pt idx="10">
                  <c:v>61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721-43C0-94D4-DE11C245F2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30094032"/>
        <c:axId val="729273792"/>
      </c:lineChart>
      <c:catAx>
        <c:axId val="730094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729273792"/>
        <c:crosses val="autoZero"/>
        <c:auto val="1"/>
        <c:lblAlgn val="ctr"/>
        <c:lblOffset val="100"/>
        <c:noMultiLvlLbl val="0"/>
      </c:catAx>
      <c:valAx>
        <c:axId val="729273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7300940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idhuvud_v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4909432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r>
              <a:rPr lang="sv-SE"/>
              <a:t> </a:t>
            </a:r>
            <a:endParaRPr lang="sv-SE" dirty="0"/>
          </a:p>
        </p:txBody>
      </p:sp>
      <p:sp>
        <p:nvSpPr>
          <p:cNvPr id="3075" name="sidhuvud_h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984963" y="1"/>
            <a:ext cx="1812713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r>
              <a:rPr lang="sv-SE"/>
              <a:t>2023-11-21</a:t>
            </a:r>
            <a:endParaRPr lang="sv-SE" dirty="0"/>
          </a:p>
        </p:txBody>
      </p:sp>
      <p:sp>
        <p:nvSpPr>
          <p:cNvPr id="3076" name="sidfot_v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80538"/>
            <a:ext cx="6042378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r>
              <a:rPr lang="sv-SE"/>
              <a:t> </a:t>
            </a:r>
            <a:endParaRPr lang="sv-SE" dirty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193437" y="9380538"/>
            <a:ext cx="604238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fld id="{03F1A724-DC2C-4914-AF46-D803EDFF4037}" type="slidenum">
              <a:rPr lang="sv-SE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848723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46088" y="746125"/>
            <a:ext cx="5905500" cy="3690938"/>
          </a:xfrm>
          <a:prstGeom prst="rect">
            <a:avLst/>
          </a:prstGeom>
          <a:noFill/>
          <a:ln w="12699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784" y="4690269"/>
            <a:ext cx="4986535" cy="444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2054" name="sidfot_v_n"/>
          <p:cNvSpPr>
            <a:spLocks noChangeArrowheads="1"/>
          </p:cNvSpPr>
          <p:nvPr/>
        </p:nvSpPr>
        <p:spPr bwMode="auto">
          <a:xfrm>
            <a:off x="0" y="9380538"/>
            <a:ext cx="5966848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r>
              <a:rPr lang="sv-SE" sz="1200">
                <a:latin typeface="Times New Roman" charset="0"/>
              </a:rPr>
              <a:t> </a:t>
            </a:r>
            <a:endParaRPr lang="sv-SE" sz="1200" dirty="0">
              <a:latin typeface="Times New Roman" charset="0"/>
            </a:endParaRPr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6190290" y="9380538"/>
            <a:ext cx="604238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 algn="r"/>
            <a:fld id="{1CE0CDAB-8E91-4251-9523-5A6A99D7A74F}" type="slidenum">
              <a:rPr lang="sv-SE" sz="1200">
                <a:latin typeface="Times New Roman" charset="0"/>
              </a:rPr>
              <a:pPr algn="r"/>
              <a:t>‹#›</a:t>
            </a:fld>
            <a:endParaRPr lang="sv-SE" sz="1200">
              <a:latin typeface="Times New Roman" charset="0"/>
            </a:endParaRPr>
          </a:p>
        </p:txBody>
      </p:sp>
      <p:sp>
        <p:nvSpPr>
          <p:cNvPr id="8" name="sidhuvud_v_n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4909432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r>
              <a:rPr lang="sv-SE"/>
              <a:t> </a:t>
            </a:r>
            <a:endParaRPr lang="sv-SE" dirty="0"/>
          </a:p>
        </p:txBody>
      </p:sp>
      <p:sp>
        <p:nvSpPr>
          <p:cNvPr id="9" name="sidhuvud_h_n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984963" y="1"/>
            <a:ext cx="1812713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r>
              <a:rPr lang="sv-SE"/>
              <a:t>2023-11-21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507437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05216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charset="0"/>
        <a:ea typeface="+mn-ea"/>
        <a:cs typeface="+mn-cs"/>
      </a:defRPr>
    </a:lvl2pPr>
    <a:lvl3pPr marL="810433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215649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620865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026082" algn="l" defTabSz="81043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31298" algn="l" defTabSz="81043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36515" algn="l" defTabSz="81043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241731" algn="l" defTabSz="81043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933389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994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785798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850034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6" name="Rectangle 1032"/>
          <p:cNvSpPr>
            <a:spLocks noChangeArrowheads="1"/>
          </p:cNvSpPr>
          <p:nvPr/>
        </p:nvSpPr>
        <p:spPr bwMode="auto">
          <a:xfrm>
            <a:off x="8619393" y="5217584"/>
            <a:ext cx="375138" cy="248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0200" tIns="39396" rIns="80200" bIns="39396">
            <a:spAutoFit/>
          </a:bodyPr>
          <a:lstStyle/>
          <a:p>
            <a:pPr>
              <a:spcBef>
                <a:spcPct val="50000"/>
              </a:spcBef>
            </a:pPr>
            <a:fld id="{6077BA2F-4F97-47ED-BC04-84ECAD999CBA}" type="slidenum">
              <a:rPr lang="sv-SE" sz="1100">
                <a:solidFill>
                  <a:schemeClr val="bg1"/>
                </a:solidFill>
              </a:rPr>
              <a:pPr>
                <a:spcBef>
                  <a:spcPct val="50000"/>
                </a:spcBef>
              </a:pPr>
              <a:t>‹#›</a:t>
            </a:fld>
            <a:endParaRPr lang="sv-SE" sz="1100"/>
          </a:p>
        </p:txBody>
      </p:sp>
      <p:pic>
        <p:nvPicPr>
          <p:cNvPr id="4" name="Bildobjekt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5891" y="190800"/>
            <a:ext cx="763731" cy="1072800"/>
          </a:xfrm>
          <a:prstGeom prst="rect">
            <a:avLst/>
          </a:prstGeom>
        </p:spPr>
      </p:pic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166" y="4000500"/>
            <a:ext cx="5486400" cy="47228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166" y="510646"/>
            <a:ext cx="5486400" cy="3429000"/>
          </a:xfrm>
        </p:spPr>
        <p:txBody>
          <a:bodyPr/>
          <a:lstStyle>
            <a:lvl1pPr marL="0" indent="0">
              <a:buNone/>
              <a:defRPr sz="2800"/>
            </a:lvl1pPr>
            <a:lvl2pPr marL="405216" indent="0">
              <a:buNone/>
              <a:defRPr sz="2500"/>
            </a:lvl2pPr>
            <a:lvl3pPr marL="810433" indent="0">
              <a:buNone/>
              <a:defRPr sz="2100"/>
            </a:lvl3pPr>
            <a:lvl4pPr marL="1215649" indent="0">
              <a:buNone/>
              <a:defRPr sz="1800"/>
            </a:lvl4pPr>
            <a:lvl5pPr marL="1620865" indent="0">
              <a:buNone/>
              <a:defRPr sz="1800"/>
            </a:lvl5pPr>
            <a:lvl6pPr marL="2026082" indent="0">
              <a:buNone/>
              <a:defRPr sz="1800"/>
            </a:lvl6pPr>
            <a:lvl7pPr marL="2431298" indent="0">
              <a:buNone/>
              <a:defRPr sz="1800"/>
            </a:lvl7pPr>
            <a:lvl8pPr marL="2836515" indent="0">
              <a:buNone/>
              <a:defRPr sz="1800"/>
            </a:lvl8pPr>
            <a:lvl9pPr marL="3241731" indent="0">
              <a:buNone/>
              <a:defRPr sz="18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166" y="4472782"/>
            <a:ext cx="5486400" cy="544958"/>
          </a:xfrm>
        </p:spPr>
        <p:txBody>
          <a:bodyPr/>
          <a:lstStyle>
            <a:lvl1pPr marL="0" indent="0">
              <a:buNone/>
              <a:defRPr sz="1200"/>
            </a:lvl1pPr>
            <a:lvl2pPr marL="405216" indent="0">
              <a:buNone/>
              <a:defRPr sz="1100"/>
            </a:lvl2pPr>
            <a:lvl3pPr marL="810433" indent="0">
              <a:buNone/>
              <a:defRPr sz="900"/>
            </a:lvl3pPr>
            <a:lvl4pPr marL="1215649" indent="0">
              <a:buNone/>
              <a:defRPr sz="800"/>
            </a:lvl4pPr>
            <a:lvl5pPr marL="1620865" indent="0">
              <a:buNone/>
              <a:defRPr sz="800"/>
            </a:lvl5pPr>
            <a:lvl6pPr marL="2026082" indent="0">
              <a:buNone/>
              <a:defRPr sz="800"/>
            </a:lvl6pPr>
            <a:lvl7pPr marL="2431298" indent="0">
              <a:buNone/>
              <a:defRPr sz="800"/>
            </a:lvl7pPr>
            <a:lvl8pPr marL="2836515" indent="0">
              <a:buNone/>
              <a:defRPr sz="800"/>
            </a:lvl8pPr>
            <a:lvl9pPr marL="3241731" indent="0">
              <a:buNone/>
              <a:defRPr sz="8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4137609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5928659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471139" y="317500"/>
            <a:ext cx="1921120" cy="4572000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703385" y="317500"/>
            <a:ext cx="5627077" cy="4572000"/>
          </a:xfrm>
        </p:spPr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530652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Languagetext_Bildbakgrund"/>
          <p:cNvSpPr txBox="1">
            <a:spLocks noChangeArrowheads="1"/>
          </p:cNvSpPr>
          <p:nvPr userDrawn="1"/>
        </p:nvSpPr>
        <p:spPr bwMode="auto">
          <a:xfrm>
            <a:off x="2851200" y="5382000"/>
            <a:ext cx="5625969" cy="19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0" tIns="41479" rIns="79767" bIns="0"/>
          <a:lstStyle/>
          <a:p>
            <a:pPr algn="r"/>
            <a:endParaRPr lang="sv-SE" sz="1200" dirty="0">
              <a:solidFill>
                <a:srgbClr val="003B7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5234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t bakgrund polis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144D7F30-A8E5-428C-AA21-119FF4DB5826}"/>
              </a:ext>
            </a:extLst>
          </p:cNvPr>
          <p:cNvSpPr/>
          <p:nvPr userDrawn="1"/>
        </p:nvSpPr>
        <p:spPr bwMode="auto">
          <a:xfrm>
            <a:off x="-18000" y="-18000"/>
            <a:ext cx="9180000" cy="5733000"/>
          </a:xfrm>
          <a:prstGeom prst="rect">
            <a:avLst/>
          </a:prstGeom>
          <a:solidFill>
            <a:schemeClr val="bg1"/>
          </a:solidFill>
          <a:ln w="12699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0AB316FA-E845-4AEF-BB27-91A57BBF7C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265212"/>
            <a:ext cx="512570" cy="720000"/>
          </a:xfrm>
          <a:prstGeom prst="rect">
            <a:avLst/>
          </a:prstGeom>
        </p:spPr>
      </p:pic>
      <p:sp>
        <p:nvSpPr>
          <p:cNvPr id="5" name="Rectangle 8">
            <a:extLst>
              <a:ext uri="{FF2B5EF4-FFF2-40B4-BE49-F238E27FC236}">
                <a16:creationId xmlns:a16="http://schemas.microsoft.com/office/drawing/2014/main" id="{E1F2C01A-202A-4F0C-B25C-897896A6D32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478000" y="5217584"/>
            <a:ext cx="446400" cy="248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0200" tIns="39396" rIns="80200" bIns="39396">
            <a:spAutoFit/>
          </a:bodyPr>
          <a:lstStyle/>
          <a:p>
            <a:pPr algn="r">
              <a:spcBef>
                <a:spcPct val="50000"/>
              </a:spcBef>
            </a:pPr>
            <a:fld id="{FE9CE125-4B7D-4DAD-AFDF-FC7D0B70E349}" type="slidenum">
              <a:rPr lang="sv-SE" sz="1100"/>
              <a:pPr algn="r">
                <a:spcBef>
                  <a:spcPct val="50000"/>
                </a:spcBef>
              </a:pPr>
              <a:t>‹#›</a:t>
            </a:fld>
            <a:endParaRPr lang="sv-SE" sz="1100" dirty="0"/>
          </a:p>
        </p:txBody>
      </p:sp>
    </p:spTree>
    <p:extLst>
      <p:ext uri="{BB962C8B-B14F-4D97-AF65-F5344CB8AC3E}">
        <p14:creationId xmlns:p14="http://schemas.microsoft.com/office/powerpoint/2010/main" val="602262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435" y="3672417"/>
            <a:ext cx="7772400" cy="1135063"/>
          </a:xfrm>
        </p:spPr>
        <p:txBody>
          <a:bodyPr anchor="t"/>
          <a:lstStyle>
            <a:lvl1pPr algn="l">
              <a:defRPr sz="3500" b="1" cap="all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435" y="2422261"/>
            <a:ext cx="7772400" cy="1250156"/>
          </a:xfrm>
        </p:spPr>
        <p:txBody>
          <a:bodyPr anchor="b"/>
          <a:lstStyle>
            <a:lvl1pPr marL="0" indent="0">
              <a:buNone/>
              <a:defRPr sz="1800"/>
            </a:lvl1pPr>
            <a:lvl2pPr marL="405216" indent="0">
              <a:buNone/>
              <a:defRPr sz="1600"/>
            </a:lvl2pPr>
            <a:lvl3pPr marL="810433" indent="0">
              <a:buNone/>
              <a:defRPr sz="1400"/>
            </a:lvl3pPr>
            <a:lvl4pPr marL="1215649" indent="0">
              <a:buNone/>
              <a:defRPr sz="1200"/>
            </a:lvl4pPr>
            <a:lvl5pPr marL="1620865" indent="0">
              <a:buNone/>
              <a:defRPr sz="1200"/>
            </a:lvl5pPr>
            <a:lvl6pPr marL="2026082" indent="0">
              <a:buNone/>
              <a:defRPr sz="1200"/>
            </a:lvl6pPr>
            <a:lvl7pPr marL="2431298" indent="0">
              <a:buNone/>
              <a:defRPr sz="1200"/>
            </a:lvl7pPr>
            <a:lvl8pPr marL="2836515" indent="0">
              <a:buNone/>
              <a:defRPr sz="1200"/>
            </a:lvl8pPr>
            <a:lvl9pPr marL="3241731" indent="0">
              <a:buNone/>
              <a:defRPr sz="12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2712978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03385" y="1345332"/>
            <a:ext cx="3748454" cy="354416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92515" y="1345332"/>
            <a:ext cx="3799743" cy="354416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78524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066" cy="533135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5216" indent="0">
              <a:buNone/>
              <a:defRPr sz="1800" b="1"/>
            </a:lvl2pPr>
            <a:lvl3pPr marL="810433" indent="0">
              <a:buNone/>
              <a:defRPr sz="1600" b="1"/>
            </a:lvl3pPr>
            <a:lvl4pPr marL="1215649" indent="0">
              <a:buNone/>
              <a:defRPr sz="1400" b="1"/>
            </a:lvl4pPr>
            <a:lvl5pPr marL="1620865" indent="0">
              <a:buNone/>
              <a:defRPr sz="1400" b="1"/>
            </a:lvl5pPr>
            <a:lvl6pPr marL="2026082" indent="0">
              <a:buNone/>
              <a:defRPr sz="1400" b="1"/>
            </a:lvl6pPr>
            <a:lvl7pPr marL="2431298" indent="0">
              <a:buNone/>
              <a:defRPr sz="1400" b="1"/>
            </a:lvl7pPr>
            <a:lvl8pPr marL="2836515" indent="0">
              <a:buNone/>
              <a:defRPr sz="1400" b="1"/>
            </a:lvl8pPr>
            <a:lvl9pPr marL="3241731" indent="0">
              <a:buNone/>
              <a:defRPr sz="14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066" cy="329274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270" y="1279261"/>
            <a:ext cx="4041531" cy="533135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5216" indent="0">
              <a:buNone/>
              <a:defRPr sz="1800" b="1"/>
            </a:lvl2pPr>
            <a:lvl3pPr marL="810433" indent="0">
              <a:buNone/>
              <a:defRPr sz="1600" b="1"/>
            </a:lvl3pPr>
            <a:lvl4pPr marL="1215649" indent="0">
              <a:buNone/>
              <a:defRPr sz="1400" b="1"/>
            </a:lvl4pPr>
            <a:lvl5pPr marL="1620865" indent="0">
              <a:buNone/>
              <a:defRPr sz="1400" b="1"/>
            </a:lvl5pPr>
            <a:lvl6pPr marL="2026082" indent="0">
              <a:buNone/>
              <a:defRPr sz="1400" b="1"/>
            </a:lvl6pPr>
            <a:lvl7pPr marL="2431298" indent="0">
              <a:buNone/>
              <a:defRPr sz="1400" b="1"/>
            </a:lvl7pPr>
            <a:lvl8pPr marL="2836515" indent="0">
              <a:buNone/>
              <a:defRPr sz="1400" b="1"/>
            </a:lvl8pPr>
            <a:lvl9pPr marL="3241731" indent="0">
              <a:buNone/>
              <a:defRPr sz="14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270" y="1812396"/>
            <a:ext cx="4041531" cy="329274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273094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3555591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4221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27542"/>
            <a:ext cx="3008435" cy="968375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538" y="227542"/>
            <a:ext cx="5111262" cy="4718190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195917"/>
            <a:ext cx="3008435" cy="3533791"/>
          </a:xfrm>
        </p:spPr>
        <p:txBody>
          <a:bodyPr/>
          <a:lstStyle>
            <a:lvl1pPr marL="0" indent="0">
              <a:buNone/>
              <a:defRPr sz="1200"/>
            </a:lvl1pPr>
            <a:lvl2pPr marL="405216" indent="0">
              <a:buNone/>
              <a:defRPr sz="1100"/>
            </a:lvl2pPr>
            <a:lvl3pPr marL="810433" indent="0">
              <a:buNone/>
              <a:defRPr sz="900"/>
            </a:lvl3pPr>
            <a:lvl4pPr marL="1215649" indent="0">
              <a:buNone/>
              <a:defRPr sz="800"/>
            </a:lvl4pPr>
            <a:lvl5pPr marL="1620865" indent="0">
              <a:buNone/>
              <a:defRPr sz="800"/>
            </a:lvl5pPr>
            <a:lvl6pPr marL="2026082" indent="0">
              <a:buNone/>
              <a:defRPr sz="800"/>
            </a:lvl6pPr>
            <a:lvl7pPr marL="2431298" indent="0">
              <a:buNone/>
              <a:defRPr sz="800"/>
            </a:lvl7pPr>
            <a:lvl8pPr marL="2836515" indent="0">
              <a:buNone/>
              <a:defRPr sz="800"/>
            </a:lvl8pPr>
            <a:lvl9pPr marL="3241731" indent="0">
              <a:buNone/>
              <a:defRPr sz="8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3521722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03385" y="317500"/>
            <a:ext cx="7688874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3814" tIns="39396" rIns="63814" bIns="3939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dirty="0"/>
              <a:t>Rubrikområde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3385" y="1332177"/>
            <a:ext cx="7687384" cy="3557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0195" tIns="39396" rIns="70195" bIns="3939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Nivå ett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4"/>
            <a:endParaRPr lang="sv-SE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8478000" y="5217584"/>
            <a:ext cx="446400" cy="248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0200" tIns="39396" rIns="80200" bIns="39396">
            <a:spAutoFit/>
          </a:bodyPr>
          <a:lstStyle/>
          <a:p>
            <a:pPr algn="r">
              <a:spcBef>
                <a:spcPct val="50000"/>
              </a:spcBef>
            </a:pPr>
            <a:fld id="{FE9CE125-4B7D-4DAD-AFDF-FC7D0B70E349}" type="slidenum">
              <a:rPr lang="sv-SE" sz="1100"/>
              <a:pPr algn="r">
                <a:spcBef>
                  <a:spcPct val="50000"/>
                </a:spcBef>
              </a:pPr>
              <a:t>‹#›</a:t>
            </a:fld>
            <a:endParaRPr lang="sv-SE" sz="1100" dirty="0"/>
          </a:p>
        </p:txBody>
      </p:sp>
      <p:sp>
        <p:nvSpPr>
          <p:cNvPr id="1038" name="Languagetext_Bildbakgrund"/>
          <p:cNvSpPr txBox="1">
            <a:spLocks noChangeArrowheads="1"/>
          </p:cNvSpPr>
          <p:nvPr/>
        </p:nvSpPr>
        <p:spPr bwMode="auto">
          <a:xfrm>
            <a:off x="2236431" y="5412053"/>
            <a:ext cx="2259692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r>
              <a:rPr lang="sv-SE" sz="1000"/>
              <a:t> </a:t>
            </a:r>
            <a:endParaRPr lang="sv-SE" sz="1000" dirty="0"/>
          </a:p>
        </p:txBody>
      </p:sp>
      <p:sp>
        <p:nvSpPr>
          <p:cNvPr id="1045" name="Blue_line"/>
          <p:cNvSpPr>
            <a:spLocks noChangeShapeType="1"/>
          </p:cNvSpPr>
          <p:nvPr/>
        </p:nvSpPr>
        <p:spPr bwMode="auto">
          <a:xfrm>
            <a:off x="2236431" y="5349875"/>
            <a:ext cx="6154338" cy="0"/>
          </a:xfrm>
          <a:prstGeom prst="line">
            <a:avLst/>
          </a:prstGeom>
          <a:noFill/>
          <a:ln w="57150">
            <a:solidFill>
              <a:srgbClr val="1862A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1043" tIns="40522" rIns="81043" bIns="40522" anchor="ctr"/>
          <a:lstStyle/>
          <a:p>
            <a:endParaRPr lang="sv-SE"/>
          </a:p>
        </p:txBody>
      </p:sp>
      <p:sp>
        <p:nvSpPr>
          <p:cNvPr id="10" name="DateText_Bildbakgrund"/>
          <p:cNvSpPr txBox="1">
            <a:spLocks noChangeArrowheads="1"/>
          </p:cNvSpPr>
          <p:nvPr userDrawn="1"/>
        </p:nvSpPr>
        <p:spPr bwMode="auto">
          <a:xfrm>
            <a:off x="2851200" y="5382000"/>
            <a:ext cx="5625969" cy="23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41479" rIns="79767" bIns="41479">
            <a:spAutoFit/>
          </a:bodyPr>
          <a:lstStyle/>
          <a:p>
            <a:pPr algn="r"/>
            <a:r>
              <a:rPr lang="sv-SE" sz="1000">
                <a:latin typeface="Times New Roman" pitchFamily="18" charset="0"/>
                <a:cs typeface="Times New Roman" pitchFamily="18" charset="0"/>
              </a:rPr>
              <a:t>2023-11-21</a:t>
            </a:r>
            <a:endParaRPr lang="sv-SE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Bildobjekt 10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00" y="4845600"/>
            <a:ext cx="1742400" cy="64970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165A9B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1862A8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1862A8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1862A8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1862A8"/>
          </a:solidFill>
          <a:latin typeface="Arial" charset="0"/>
        </a:defRPr>
      </a:lvl5pPr>
      <a:lvl6pPr marL="405216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1862A8"/>
          </a:solidFill>
          <a:latin typeface="Arial" charset="0"/>
        </a:defRPr>
      </a:lvl6pPr>
      <a:lvl7pPr marL="810433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1862A8"/>
          </a:solidFill>
          <a:latin typeface="Arial" charset="0"/>
        </a:defRPr>
      </a:lvl7pPr>
      <a:lvl8pPr marL="1215649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1862A8"/>
          </a:solidFill>
          <a:latin typeface="Arial" charset="0"/>
        </a:defRPr>
      </a:lvl8pPr>
      <a:lvl9pPr marL="1620865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1862A8"/>
          </a:solidFill>
          <a:latin typeface="Arial" charset="0"/>
        </a:defRPr>
      </a:lvl9pPr>
    </p:titleStyle>
    <p:bodyStyle>
      <a:lvl1pPr marL="168840" indent="-168840" algn="l" rtl="0" eaLnBrk="1" fontAlgn="base" hangingPunct="1">
        <a:spcBef>
          <a:spcPct val="20000"/>
        </a:spcBef>
        <a:spcAft>
          <a:spcPct val="0"/>
        </a:spcAft>
        <a:buSzPct val="100000"/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590941" indent="-168840" algn="l" rtl="0" eaLnBrk="1" fontAlgn="base" hangingPunct="1">
        <a:spcBef>
          <a:spcPct val="20000"/>
        </a:spcBef>
        <a:spcAft>
          <a:spcPct val="0"/>
        </a:spcAft>
        <a:buSzPct val="100000"/>
        <a:buChar char="–"/>
        <a:defRPr sz="1800">
          <a:solidFill>
            <a:srgbClr val="4D4D4D"/>
          </a:solidFill>
          <a:latin typeface="+mn-lt"/>
        </a:defRPr>
      </a:lvl2pPr>
      <a:lvl3pPr marL="1046809" indent="-202608" algn="l" rtl="0" eaLnBrk="1" fontAlgn="base" hangingPunct="1">
        <a:spcBef>
          <a:spcPct val="20000"/>
        </a:spcBef>
        <a:spcAft>
          <a:spcPct val="0"/>
        </a:spcAft>
        <a:buSzPct val="100000"/>
        <a:buChar char="•"/>
        <a:defRPr sz="1400">
          <a:solidFill>
            <a:srgbClr val="4D4D4D"/>
          </a:solidFill>
          <a:latin typeface="+mn-lt"/>
        </a:defRPr>
      </a:lvl3pPr>
      <a:lvl4pPr marL="1418257" indent="-202608" algn="l" rtl="0" eaLnBrk="1" fontAlgn="base" hangingPunct="1">
        <a:spcBef>
          <a:spcPct val="20000"/>
        </a:spcBef>
        <a:spcAft>
          <a:spcPct val="0"/>
        </a:spcAft>
        <a:buSzPct val="100000"/>
        <a:buChar char="–"/>
        <a:defRPr sz="1200">
          <a:solidFill>
            <a:schemeClr val="tx1"/>
          </a:solidFill>
          <a:latin typeface="+mn-lt"/>
        </a:defRPr>
      </a:lvl4pPr>
      <a:lvl5pPr marL="1823474" indent="-202608" algn="l" rtl="0" eaLnBrk="1" fontAlgn="base" hangingPunct="1">
        <a:spcBef>
          <a:spcPct val="20000"/>
        </a:spcBef>
        <a:spcAft>
          <a:spcPct val="0"/>
        </a:spcAft>
        <a:buSzPct val="100000"/>
        <a:buChar char="»"/>
        <a:defRPr sz="1200">
          <a:solidFill>
            <a:schemeClr val="tx1"/>
          </a:solidFill>
          <a:latin typeface="+mn-lt"/>
        </a:defRPr>
      </a:lvl5pPr>
      <a:lvl6pPr marL="2228690" indent="-202608" algn="l" rtl="0" eaLnBrk="1" fontAlgn="base" hangingPunct="1">
        <a:spcBef>
          <a:spcPct val="20000"/>
        </a:spcBef>
        <a:spcAft>
          <a:spcPct val="0"/>
        </a:spcAft>
        <a:buSzPct val="100000"/>
        <a:buChar char="»"/>
        <a:defRPr sz="1200">
          <a:solidFill>
            <a:schemeClr val="tx1"/>
          </a:solidFill>
          <a:latin typeface="+mn-lt"/>
        </a:defRPr>
      </a:lvl6pPr>
      <a:lvl7pPr marL="2633906" indent="-202608" algn="l" rtl="0" eaLnBrk="1" fontAlgn="base" hangingPunct="1">
        <a:spcBef>
          <a:spcPct val="20000"/>
        </a:spcBef>
        <a:spcAft>
          <a:spcPct val="0"/>
        </a:spcAft>
        <a:buSzPct val="100000"/>
        <a:buChar char="»"/>
        <a:defRPr sz="1200">
          <a:solidFill>
            <a:schemeClr val="tx1"/>
          </a:solidFill>
          <a:latin typeface="+mn-lt"/>
        </a:defRPr>
      </a:lvl7pPr>
      <a:lvl8pPr marL="3039123" indent="-202608" algn="l" rtl="0" eaLnBrk="1" fontAlgn="base" hangingPunct="1">
        <a:spcBef>
          <a:spcPct val="20000"/>
        </a:spcBef>
        <a:spcAft>
          <a:spcPct val="0"/>
        </a:spcAft>
        <a:buSzPct val="100000"/>
        <a:buChar char="»"/>
        <a:defRPr sz="1200">
          <a:solidFill>
            <a:schemeClr val="tx1"/>
          </a:solidFill>
          <a:latin typeface="+mn-lt"/>
        </a:defRPr>
      </a:lvl8pPr>
      <a:lvl9pPr marL="3444339" indent="-202608" algn="l" rtl="0" eaLnBrk="1" fontAlgn="base" hangingPunct="1">
        <a:spcBef>
          <a:spcPct val="20000"/>
        </a:spcBef>
        <a:spcAft>
          <a:spcPct val="0"/>
        </a:spcAft>
        <a:buSzPct val="100000"/>
        <a:buChar char="»"/>
        <a:defRPr sz="12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81043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5216" algn="l" defTabSz="81043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0433" algn="l" defTabSz="81043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15649" algn="l" defTabSz="81043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20865" algn="l" defTabSz="81043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26082" algn="l" defTabSz="81043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31298" algn="l" defTabSz="81043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36515" algn="l" defTabSz="81043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41731" algn="l" defTabSz="81043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2.xml"/><Relationship Id="rId3" Type="http://schemas.openxmlformats.org/officeDocument/2006/relationships/chart" Target="../charts/chart7.xml"/><Relationship Id="rId7" Type="http://schemas.openxmlformats.org/officeDocument/2006/relationships/chart" Target="../charts/chart11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0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9.xml"/><Relationship Id="rId3" Type="http://schemas.openxmlformats.org/officeDocument/2006/relationships/chart" Target="../charts/chart14.xml"/><Relationship Id="rId7" Type="http://schemas.openxmlformats.org/officeDocument/2006/relationships/chart" Target="../charts/chart18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7.xml"/><Relationship Id="rId5" Type="http://schemas.openxmlformats.org/officeDocument/2006/relationships/chart" Target="../charts/chart16.xml"/><Relationship Id="rId4" Type="http://schemas.openxmlformats.org/officeDocument/2006/relationships/chart" Target="../charts/char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8" name="Platshållare för text 1"/>
          <p:cNvSpPr>
            <a:spLocks/>
          </p:cNvSpPr>
          <p:nvPr/>
        </p:nvSpPr>
        <p:spPr bwMode="auto">
          <a:xfrm>
            <a:off x="638031" y="1980000"/>
            <a:ext cx="7174523" cy="425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5953" tIns="31907" rIns="15953" bIns="31907"/>
          <a:lstStyle/>
          <a:p>
            <a:pPr defTabSz="405216" eaLnBrk="1" hangingPunct="1">
              <a:lnSpc>
                <a:spcPts val="2216"/>
              </a:lnSpc>
            </a:pPr>
            <a:r>
              <a:rPr lang="sv-SE" sz="1900" dirty="0">
                <a:solidFill>
                  <a:schemeClr val="bg2"/>
                </a:solidFill>
              </a:rPr>
              <a:t>Damir Celebic, Polisregion Syd</a:t>
            </a:r>
          </a:p>
          <a:p>
            <a:pPr defTabSz="405216" eaLnBrk="1" hangingPunct="1">
              <a:lnSpc>
                <a:spcPts val="2216"/>
              </a:lnSpc>
            </a:pPr>
            <a:r>
              <a:rPr lang="sv-SE" sz="1900" dirty="0">
                <a:solidFill>
                  <a:schemeClr val="bg2"/>
                </a:solidFill>
              </a:rPr>
              <a:t>2023-12-24</a:t>
            </a:r>
          </a:p>
        </p:txBody>
      </p:sp>
      <p:sp>
        <p:nvSpPr>
          <p:cNvPr id="30729" name="Platshållare för text 1"/>
          <p:cNvSpPr>
            <a:spLocks/>
          </p:cNvSpPr>
          <p:nvPr/>
        </p:nvSpPr>
        <p:spPr bwMode="auto">
          <a:xfrm>
            <a:off x="633046" y="932400"/>
            <a:ext cx="6963508" cy="1060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1862A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1862A8"/>
                </a:solidFill>
                <a:miter lim="800000"/>
                <a:headEnd/>
                <a:tailEnd/>
              </a14:hiddenLine>
            </a:ext>
          </a:extLst>
        </p:spPr>
        <p:txBody>
          <a:bodyPr lIns="15953" tIns="31907" rIns="15953" bIns="31907" anchor="b"/>
          <a:lstStyle/>
          <a:p>
            <a:pPr defTabSz="405216" eaLnBrk="1" hangingPunct="1">
              <a:lnSpc>
                <a:spcPts val="3102"/>
              </a:lnSpc>
            </a:pPr>
            <a:r>
              <a:rPr lang="sv-SE" sz="3500" b="1" dirty="0">
                <a:solidFill>
                  <a:srgbClr val="165A9B"/>
                </a:solidFill>
              </a:rPr>
              <a:t>Brottsutveckling, inbrott i bostad och övriga brott som kan kopplas till Grannsamverkan</a:t>
            </a:r>
          </a:p>
        </p:txBody>
      </p:sp>
      <p:sp>
        <p:nvSpPr>
          <p:cNvPr id="30727" name="Blue_line"/>
          <p:cNvSpPr>
            <a:spLocks noChangeShapeType="1"/>
          </p:cNvSpPr>
          <p:nvPr/>
        </p:nvSpPr>
        <p:spPr bwMode="auto">
          <a:xfrm>
            <a:off x="0" y="2862000"/>
            <a:ext cx="9144000" cy="0"/>
          </a:xfrm>
          <a:prstGeom prst="line">
            <a:avLst/>
          </a:prstGeom>
          <a:noFill/>
          <a:ln w="203200">
            <a:solidFill>
              <a:srgbClr val="FFCC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1043" tIns="40522" rIns="81043" bIns="40522" anchor="ctr"/>
          <a:lstStyle/>
          <a:p>
            <a:endParaRPr lang="sv-SE"/>
          </a:p>
        </p:txBody>
      </p:sp>
      <p:pic>
        <p:nvPicPr>
          <p:cNvPr id="7" name="Pol_bild_FS">
            <a:extLst>
              <a:ext uri="{FF2B5EF4-FFF2-40B4-BE49-F238E27FC236}">
                <a16:creationId xmlns:a16="http://schemas.microsoft.com/office/drawing/2014/main" id="{EBF591C1-8267-48D2-A8D0-F347AD532738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59100"/>
            <a:ext cx="9144000" cy="2794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06CFCF2-7C1D-453B-B806-CCC72E175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562" y="193204"/>
            <a:ext cx="7688874" cy="952500"/>
          </a:xfrm>
        </p:spPr>
        <p:txBody>
          <a:bodyPr/>
          <a:lstStyle/>
          <a:p>
            <a:r>
              <a:rPr lang="sv-SE" sz="2400" dirty="0"/>
              <a:t>2023 jämfört med 2022 tom den 21 november (övriga brott som kan kopplas till bostäder)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56878B86-FC5F-40DD-A7E1-02AC2BF4E97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1061979"/>
              </p:ext>
            </p:extLst>
          </p:nvPr>
        </p:nvGraphicFramePr>
        <p:xfrm>
          <a:off x="520211" y="1417340"/>
          <a:ext cx="7896225" cy="3695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ruta 4">
            <a:extLst>
              <a:ext uri="{FF2B5EF4-FFF2-40B4-BE49-F238E27FC236}">
                <a16:creationId xmlns:a16="http://schemas.microsoft.com/office/drawing/2014/main" id="{0FBEAD41-2108-4E6A-B0AD-9F06044D40C8}"/>
              </a:ext>
            </a:extLst>
          </p:cNvPr>
          <p:cNvSpPr txBox="1"/>
          <p:nvPr/>
        </p:nvSpPr>
        <p:spPr>
          <a:xfrm>
            <a:off x="2195736" y="5397500"/>
            <a:ext cx="31005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100" i="1" dirty="0"/>
              <a:t>Data från polisens statistikuppföljningssystem</a:t>
            </a:r>
          </a:p>
        </p:txBody>
      </p:sp>
    </p:spTree>
    <p:extLst>
      <p:ext uri="{BB962C8B-B14F-4D97-AF65-F5344CB8AC3E}">
        <p14:creationId xmlns:p14="http://schemas.microsoft.com/office/powerpoint/2010/main" val="29725311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06CFCF2-7C1D-453B-B806-CCC72E175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563" y="55890"/>
            <a:ext cx="7688874" cy="952500"/>
          </a:xfrm>
        </p:spPr>
        <p:txBody>
          <a:bodyPr/>
          <a:lstStyle/>
          <a:p>
            <a:r>
              <a:rPr lang="sv-SE" dirty="0"/>
              <a:t>Publicering av brottsutveckling på grannsamverkan.se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CD7FB409-6685-4A21-8FE9-33503440E9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1057300"/>
            <a:ext cx="6887165" cy="3918560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A8C9D5CD-7E87-4421-8DDB-B0F950E1030E}"/>
              </a:ext>
            </a:extLst>
          </p:cNvPr>
          <p:cNvSpPr txBox="1"/>
          <p:nvPr/>
        </p:nvSpPr>
        <p:spPr>
          <a:xfrm>
            <a:off x="2519772" y="4894174"/>
            <a:ext cx="277992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100" dirty="0"/>
              <a:t>Excelfilen uppdateras en gång i månaden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F80D2BFD-1E09-414D-8880-90223931A85F}"/>
              </a:ext>
            </a:extLst>
          </p:cNvPr>
          <p:cNvSpPr/>
          <p:nvPr/>
        </p:nvSpPr>
        <p:spPr bwMode="auto">
          <a:xfrm>
            <a:off x="2519772" y="2065412"/>
            <a:ext cx="2268252" cy="504056"/>
          </a:xfrm>
          <a:prstGeom prst="rect">
            <a:avLst/>
          </a:prstGeom>
          <a:noFill/>
          <a:ln w="12699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20B936EE-6839-46CA-9CBD-1A2D6B877833}"/>
              </a:ext>
            </a:extLst>
          </p:cNvPr>
          <p:cNvSpPr/>
          <p:nvPr/>
        </p:nvSpPr>
        <p:spPr bwMode="auto">
          <a:xfrm>
            <a:off x="2519772" y="2618378"/>
            <a:ext cx="2268252" cy="815186"/>
          </a:xfrm>
          <a:prstGeom prst="rect">
            <a:avLst/>
          </a:prstGeom>
          <a:noFill/>
          <a:ln w="12699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3AA6EB57-1EC7-44A0-93B7-C5529DAB22F3}"/>
              </a:ext>
            </a:extLst>
          </p:cNvPr>
          <p:cNvSpPr/>
          <p:nvPr/>
        </p:nvSpPr>
        <p:spPr bwMode="auto">
          <a:xfrm>
            <a:off x="2519772" y="3482474"/>
            <a:ext cx="2340260" cy="1103218"/>
          </a:xfrm>
          <a:prstGeom prst="rect">
            <a:avLst/>
          </a:prstGeom>
          <a:noFill/>
          <a:ln w="12699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3B88503A-988E-4595-BB33-7B4D9F0A2C90}"/>
              </a:ext>
            </a:extLst>
          </p:cNvPr>
          <p:cNvSpPr/>
          <p:nvPr/>
        </p:nvSpPr>
        <p:spPr bwMode="auto">
          <a:xfrm>
            <a:off x="971600" y="2137420"/>
            <a:ext cx="1515480" cy="2887350"/>
          </a:xfrm>
          <a:prstGeom prst="rect">
            <a:avLst/>
          </a:prstGeom>
          <a:noFill/>
          <a:ln w="12699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4" name="Rak pilkoppling 13">
            <a:extLst>
              <a:ext uri="{FF2B5EF4-FFF2-40B4-BE49-F238E27FC236}">
                <a16:creationId xmlns:a16="http://schemas.microsoft.com/office/drawing/2014/main" id="{24BF29D5-ED2E-40E5-88B7-17C8ABFBE765}"/>
              </a:ext>
            </a:extLst>
          </p:cNvPr>
          <p:cNvCxnSpPr>
            <a:cxnSpLocks/>
          </p:cNvCxnSpPr>
          <p:nvPr/>
        </p:nvCxnSpPr>
        <p:spPr bwMode="auto">
          <a:xfrm>
            <a:off x="4788024" y="2618378"/>
            <a:ext cx="1080120" cy="0"/>
          </a:xfrm>
          <a:prstGeom prst="straightConnector1">
            <a:avLst/>
          </a:prstGeom>
          <a:solidFill>
            <a:schemeClr val="accent1"/>
          </a:solidFill>
          <a:ln w="12699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textruta 15">
            <a:extLst>
              <a:ext uri="{FF2B5EF4-FFF2-40B4-BE49-F238E27FC236}">
                <a16:creationId xmlns:a16="http://schemas.microsoft.com/office/drawing/2014/main" id="{39D29F3A-AEF9-41AE-AAC1-3E597B1F76B5}"/>
              </a:ext>
            </a:extLst>
          </p:cNvPr>
          <p:cNvSpPr txBox="1"/>
          <p:nvPr/>
        </p:nvSpPr>
        <p:spPr>
          <a:xfrm>
            <a:off x="5940152" y="2353444"/>
            <a:ext cx="2476285" cy="1277273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sv-SE" sz="1100" dirty="0"/>
              <a:t>De rödmarkerade fälten är valbara och användaren kan välja: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100" dirty="0"/>
              <a:t>Brottskod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100" dirty="0"/>
              <a:t>Region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100" dirty="0"/>
              <a:t>Kommun/Kommundel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100" dirty="0"/>
              <a:t>År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100" dirty="0"/>
              <a:t>Månader</a:t>
            </a:r>
          </a:p>
        </p:txBody>
      </p:sp>
      <p:cxnSp>
        <p:nvCxnSpPr>
          <p:cNvPr id="18" name="Rak pilkoppling 17">
            <a:extLst>
              <a:ext uri="{FF2B5EF4-FFF2-40B4-BE49-F238E27FC236}">
                <a16:creationId xmlns:a16="http://schemas.microsoft.com/office/drawing/2014/main" id="{17D8209B-5AA1-4F97-B04B-17B7A127918B}"/>
              </a:ext>
            </a:extLst>
          </p:cNvPr>
          <p:cNvCxnSpPr>
            <a:cxnSpLocks/>
          </p:cNvCxnSpPr>
          <p:nvPr/>
        </p:nvCxnSpPr>
        <p:spPr bwMode="auto">
          <a:xfrm>
            <a:off x="4884787" y="4179457"/>
            <a:ext cx="1343397" cy="0"/>
          </a:xfrm>
          <a:prstGeom prst="straightConnector1">
            <a:avLst/>
          </a:prstGeom>
          <a:solidFill>
            <a:schemeClr val="accent1"/>
          </a:solidFill>
          <a:ln w="12699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textruta 19">
            <a:extLst>
              <a:ext uri="{FF2B5EF4-FFF2-40B4-BE49-F238E27FC236}">
                <a16:creationId xmlns:a16="http://schemas.microsoft.com/office/drawing/2014/main" id="{CFD1E3A9-9F73-47AF-BB9E-5E7284C8378E}"/>
              </a:ext>
            </a:extLst>
          </p:cNvPr>
          <p:cNvSpPr txBox="1"/>
          <p:nvPr/>
        </p:nvSpPr>
        <p:spPr>
          <a:xfrm>
            <a:off x="6223754" y="3757310"/>
            <a:ext cx="2232248" cy="116955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sv-SE" sz="1400" dirty="0"/>
              <a:t>Informationen i de grönmarkerade fälten filtreras automatiskt efter användarens val i de rödmarkerade fälten.</a:t>
            </a:r>
          </a:p>
        </p:txBody>
      </p:sp>
    </p:spTree>
    <p:extLst>
      <p:ext uri="{BB962C8B-B14F-4D97-AF65-F5344CB8AC3E}">
        <p14:creationId xmlns:p14="http://schemas.microsoft.com/office/powerpoint/2010/main" val="2000611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 animBg="1"/>
      <p:bldP spid="11" grpId="0" animBg="1"/>
      <p:bldP spid="12" grpId="0" animBg="1"/>
      <p:bldP spid="16" grpId="0" animBg="1"/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40A5E71-8C3B-4679-909D-8B1E59948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Innehåll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8B10FA0-C3CB-40AA-B80B-6F2E402FB2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Långsiktig brottsutveckling</a:t>
            </a:r>
          </a:p>
          <a:p>
            <a:r>
              <a:rPr lang="sv-SE" dirty="0"/>
              <a:t>Brottsligheten i år jämfört med förra året</a:t>
            </a:r>
          </a:p>
          <a:p>
            <a:r>
              <a:rPr lang="sv-SE" dirty="0"/>
              <a:t>Lättillgänglig statistik avseende anmälda bostadsinbrott</a:t>
            </a:r>
          </a:p>
        </p:txBody>
      </p:sp>
    </p:spTree>
    <p:extLst>
      <p:ext uri="{BB962C8B-B14F-4D97-AF65-F5344CB8AC3E}">
        <p14:creationId xmlns:p14="http://schemas.microsoft.com/office/powerpoint/2010/main" val="12328440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solidFill>
                  <a:srgbClr val="1862A8"/>
                </a:solidFill>
              </a:rPr>
              <a:t>Brottsutveckling 2010-2022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D90B0DBD-FE29-42B4-9F92-9FD77C3441A8}"/>
              </a:ext>
            </a:extLst>
          </p:cNvPr>
          <p:cNvSpPr txBox="1"/>
          <p:nvPr/>
        </p:nvSpPr>
        <p:spPr>
          <a:xfrm>
            <a:off x="2195736" y="5397500"/>
            <a:ext cx="343395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100" i="1" dirty="0"/>
              <a:t>Data från BRÅs officiella statistik över anmälda brott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EB7AA438-2529-4BB7-B215-AF08BDF912E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1458689"/>
              </p:ext>
            </p:extLst>
          </p:nvPr>
        </p:nvGraphicFramePr>
        <p:xfrm>
          <a:off x="358497" y="1129308"/>
          <a:ext cx="8427005" cy="3021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Tabell 7">
            <a:extLst>
              <a:ext uri="{FF2B5EF4-FFF2-40B4-BE49-F238E27FC236}">
                <a16:creationId xmlns:a16="http://schemas.microsoft.com/office/drawing/2014/main" id="{972A2C58-B469-44D0-9224-3C61980A4C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6787263"/>
              </p:ext>
            </p:extLst>
          </p:nvPr>
        </p:nvGraphicFramePr>
        <p:xfrm>
          <a:off x="3175409" y="4448022"/>
          <a:ext cx="2438400" cy="514350"/>
        </p:xfrm>
        <a:graphic>
          <a:graphicData uri="http://schemas.openxmlformats.org/drawingml/2006/table">
            <a:tbl>
              <a:tblPr/>
              <a:tblGrid>
                <a:gridCol w="1219200">
                  <a:extLst>
                    <a:ext uri="{9D8B030D-6E8A-4147-A177-3AD203B41FA5}">
                      <a16:colId xmlns:a16="http://schemas.microsoft.com/office/drawing/2014/main" val="333725281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81097203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489046606"/>
                    </a:ext>
                  </a:extLst>
                </a:gridCol>
              </a:tblGrid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1" i="0" u="none" strike="noStrike">
                          <a:effectLst/>
                          <a:latin typeface="Arial" panose="020B0604020202020204" pitchFamily="34" charset="0"/>
                        </a:rPr>
                        <a:t>Fullbordade inbrott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1" i="0" u="none" strike="noStrike">
                          <a:effectLst/>
                          <a:latin typeface="Arial" panose="020B0604020202020204" pitchFamily="34" charset="0"/>
                        </a:rPr>
                        <a:t>År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1" i="0" u="none" strike="noStrike">
                          <a:effectLst/>
                          <a:latin typeface="Arial" panose="020B0604020202020204" pitchFamily="34" charset="0"/>
                        </a:rPr>
                        <a:t>Antal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5084587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0" i="0" u="none" strike="noStrike">
                          <a:effectLst/>
                          <a:latin typeface="Arial" panose="020B0604020202020204" pitchFamily="34" charset="0"/>
                        </a:rPr>
                        <a:t>Högsta värde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b="0" i="0" u="none" strike="noStrike">
                          <a:effectLst/>
                          <a:latin typeface="Arial" panose="020B0604020202020204" pitchFamily="34" charset="0"/>
                        </a:rPr>
                        <a:t>2015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b="0" i="0" u="none" strike="noStrike">
                          <a:effectLst/>
                          <a:latin typeface="Arial" panose="020B0604020202020204" pitchFamily="34" charset="0"/>
                        </a:rPr>
                        <a:t>12002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204013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0" i="0" u="none" strike="noStrike">
                          <a:effectLst/>
                          <a:latin typeface="Arial" panose="020B0604020202020204" pitchFamily="34" charset="0"/>
                        </a:rPr>
                        <a:t>Lägsta värde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b="0" i="0" u="none" strike="noStrike">
                          <a:effectLst/>
                          <a:latin typeface="Arial" panose="020B0604020202020204" pitchFamily="34" charset="0"/>
                        </a:rPr>
                        <a:t>2022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b="0" i="0" u="none" strike="noStrike" dirty="0">
                          <a:effectLst/>
                          <a:latin typeface="Arial" panose="020B0604020202020204" pitchFamily="34" charset="0"/>
                        </a:rPr>
                        <a:t>4417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910776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14B8B3A-11D2-4D7C-B5FE-6C6DF8AB9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solidFill>
                  <a:srgbClr val="1862A8"/>
                </a:solidFill>
              </a:rPr>
              <a:t>Brottsutveckling 2010-2022</a:t>
            </a:r>
            <a:endParaRPr lang="sv-SE" dirty="0"/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7CDEAEB1-C6E8-400D-91FC-B504B10AC357}"/>
              </a:ext>
            </a:extLst>
          </p:cNvPr>
          <p:cNvSpPr txBox="1"/>
          <p:nvPr/>
        </p:nvSpPr>
        <p:spPr>
          <a:xfrm>
            <a:off x="2195736" y="5397500"/>
            <a:ext cx="343395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100" i="1" dirty="0"/>
              <a:t>Data från BRÅs officiella statistik över anmälda brott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40293105-3FE6-4E3F-A62F-F2EEF4C11F6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9087539"/>
              </p:ext>
            </p:extLst>
          </p:nvPr>
        </p:nvGraphicFramePr>
        <p:xfrm>
          <a:off x="587382" y="1118738"/>
          <a:ext cx="7920880" cy="33123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Tabell 8">
            <a:extLst>
              <a:ext uri="{FF2B5EF4-FFF2-40B4-BE49-F238E27FC236}">
                <a16:creationId xmlns:a16="http://schemas.microsoft.com/office/drawing/2014/main" id="{F60084AB-6093-4CA4-BC3A-A8C6AE6D3E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6770080"/>
              </p:ext>
            </p:extLst>
          </p:nvPr>
        </p:nvGraphicFramePr>
        <p:xfrm>
          <a:off x="3328622" y="4596262"/>
          <a:ext cx="2438400" cy="504825"/>
        </p:xfrm>
        <a:graphic>
          <a:graphicData uri="http://schemas.openxmlformats.org/drawingml/2006/table">
            <a:tbl>
              <a:tblPr/>
              <a:tblGrid>
                <a:gridCol w="1219200">
                  <a:extLst>
                    <a:ext uri="{9D8B030D-6E8A-4147-A177-3AD203B41FA5}">
                      <a16:colId xmlns:a16="http://schemas.microsoft.com/office/drawing/2014/main" val="233158534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51736226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315532343"/>
                    </a:ext>
                  </a:extLst>
                </a:gridCol>
              </a:tblGrid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1" i="0" u="none" strike="noStrike">
                          <a:effectLst/>
                          <a:latin typeface="Arial" panose="020B0604020202020204" pitchFamily="34" charset="0"/>
                        </a:rPr>
                        <a:t>Fullbordade inbrott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1" i="0" u="none" strike="noStrike">
                          <a:effectLst/>
                          <a:latin typeface="Arial" panose="020B0604020202020204" pitchFamily="34" charset="0"/>
                        </a:rPr>
                        <a:t>År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1" i="0" u="none" strike="noStrike">
                          <a:effectLst/>
                          <a:latin typeface="Arial" panose="020B0604020202020204" pitchFamily="34" charset="0"/>
                        </a:rPr>
                        <a:t>Antal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3956685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0" i="0" u="none" strike="noStrike">
                          <a:effectLst/>
                          <a:latin typeface="Arial" panose="020B0604020202020204" pitchFamily="34" charset="0"/>
                        </a:rPr>
                        <a:t>Högsta värde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b="0" i="0" u="none" strike="noStrike">
                          <a:effectLst/>
                          <a:latin typeface="Arial" panose="020B0604020202020204" pitchFamily="34" charset="0"/>
                        </a:rPr>
                        <a:t>2017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b="0" i="0" u="none" strike="noStrike">
                          <a:effectLst/>
                          <a:latin typeface="Arial" panose="020B0604020202020204" pitchFamily="34" charset="0"/>
                        </a:rPr>
                        <a:t>6782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6879259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0" i="0" u="none" strike="noStrike">
                          <a:effectLst/>
                          <a:latin typeface="Arial" panose="020B0604020202020204" pitchFamily="34" charset="0"/>
                        </a:rPr>
                        <a:t>Lägsta värde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b="0" i="0" u="none" strike="noStrike">
                          <a:effectLst/>
                          <a:latin typeface="Arial" panose="020B0604020202020204" pitchFamily="34" charset="0"/>
                        </a:rPr>
                        <a:t>2022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000" b="0" i="0" u="none" strike="noStrike" dirty="0">
                          <a:effectLst/>
                          <a:latin typeface="Arial" panose="020B0604020202020204" pitchFamily="34" charset="0"/>
                        </a:rPr>
                        <a:t>3476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49749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91452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AA43FBE-6824-4EDE-9EA4-DBE59DE38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563" y="49188"/>
            <a:ext cx="7688874" cy="952500"/>
          </a:xfrm>
        </p:spPr>
        <p:txBody>
          <a:bodyPr/>
          <a:lstStyle/>
          <a:p>
            <a:r>
              <a:rPr lang="sv-SE" dirty="0">
                <a:solidFill>
                  <a:srgbClr val="1862A8"/>
                </a:solidFill>
              </a:rPr>
              <a:t>Brottsutveckling 2010-2022</a:t>
            </a:r>
            <a:endParaRPr lang="sv-SE" dirty="0"/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3236B282-9AD8-4D80-BBC2-6A51AE5F9DEF}"/>
              </a:ext>
            </a:extLst>
          </p:cNvPr>
          <p:cNvSpPr txBox="1"/>
          <p:nvPr/>
        </p:nvSpPr>
        <p:spPr>
          <a:xfrm>
            <a:off x="2195736" y="5397500"/>
            <a:ext cx="343395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100" i="1" dirty="0"/>
              <a:t>Data från BRÅs officiella statistik över anmälda brott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BCBBC4A6-AAEF-4D2A-80B8-DFE8B56E64A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3342728"/>
              </p:ext>
            </p:extLst>
          </p:nvPr>
        </p:nvGraphicFramePr>
        <p:xfrm>
          <a:off x="35496" y="1001688"/>
          <a:ext cx="9001000" cy="3223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949669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96780D7-AC6F-40AD-B1D8-E3A8F6601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2023 jämfört med 2022</a:t>
            </a:r>
          </a:p>
        </p:txBody>
      </p:sp>
      <p:sp>
        <p:nvSpPr>
          <p:cNvPr id="24" name="textruta 23">
            <a:extLst>
              <a:ext uri="{FF2B5EF4-FFF2-40B4-BE49-F238E27FC236}">
                <a16:creationId xmlns:a16="http://schemas.microsoft.com/office/drawing/2014/main" id="{D0607973-EEBF-4349-BA3B-60D7EE60381C}"/>
              </a:ext>
            </a:extLst>
          </p:cNvPr>
          <p:cNvSpPr txBox="1"/>
          <p:nvPr/>
        </p:nvSpPr>
        <p:spPr>
          <a:xfrm>
            <a:off x="2195736" y="5397500"/>
            <a:ext cx="31005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100" i="1" dirty="0"/>
              <a:t>Data från polisens statistikuppföljningssystem</a:t>
            </a:r>
          </a:p>
        </p:txBody>
      </p:sp>
      <p:graphicFrame>
        <p:nvGraphicFramePr>
          <p:cNvPr id="25" name="Diagram 24">
            <a:extLst>
              <a:ext uri="{FF2B5EF4-FFF2-40B4-BE49-F238E27FC236}">
                <a16:creationId xmlns:a16="http://schemas.microsoft.com/office/drawing/2014/main" id="{02DF7D83-6F47-4740-A77A-B460F71D413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6541318"/>
              </p:ext>
            </p:extLst>
          </p:nvPr>
        </p:nvGraphicFramePr>
        <p:xfrm>
          <a:off x="232610" y="1201316"/>
          <a:ext cx="3926251" cy="24230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8" name="Diagram 27">
            <a:extLst>
              <a:ext uri="{FF2B5EF4-FFF2-40B4-BE49-F238E27FC236}">
                <a16:creationId xmlns:a16="http://schemas.microsoft.com/office/drawing/2014/main" id="{F08B7AD4-2DD7-47ED-9D4F-C7614B1906D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916415"/>
              </p:ext>
            </p:extLst>
          </p:nvPr>
        </p:nvGraphicFramePr>
        <p:xfrm>
          <a:off x="4579066" y="1129308"/>
          <a:ext cx="4283968" cy="24230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Rektangel 2">
            <a:extLst>
              <a:ext uri="{FF2B5EF4-FFF2-40B4-BE49-F238E27FC236}">
                <a16:creationId xmlns:a16="http://schemas.microsoft.com/office/drawing/2014/main" id="{D479B2B7-B9C9-4775-8866-71FD8C160149}"/>
              </a:ext>
            </a:extLst>
          </p:cNvPr>
          <p:cNvSpPr/>
          <p:nvPr/>
        </p:nvSpPr>
        <p:spPr>
          <a:xfrm>
            <a:off x="2699792" y="5037454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v-SE" sz="1200" dirty="0"/>
              <a:t>2023 jämfört med 2022 tom den 21 november (Inbrott i bostad)</a:t>
            </a:r>
          </a:p>
        </p:txBody>
      </p:sp>
      <p:graphicFrame>
        <p:nvGraphicFramePr>
          <p:cNvPr id="4" name="Tabell 3">
            <a:extLst>
              <a:ext uri="{FF2B5EF4-FFF2-40B4-BE49-F238E27FC236}">
                <a16:creationId xmlns:a16="http://schemas.microsoft.com/office/drawing/2014/main" id="{A4D60A81-EF08-4278-97A4-C773A8A0BB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058397"/>
              </p:ext>
            </p:extLst>
          </p:nvPr>
        </p:nvGraphicFramePr>
        <p:xfrm>
          <a:off x="703385" y="3622094"/>
          <a:ext cx="8045079" cy="1169523"/>
        </p:xfrm>
        <a:graphic>
          <a:graphicData uri="http://schemas.openxmlformats.org/drawingml/2006/table">
            <a:tbl>
              <a:tblPr/>
              <a:tblGrid>
                <a:gridCol w="4771279">
                  <a:extLst>
                    <a:ext uri="{9D8B030D-6E8A-4147-A177-3AD203B41FA5}">
                      <a16:colId xmlns:a16="http://schemas.microsoft.com/office/drawing/2014/main" val="3768605463"/>
                    </a:ext>
                  </a:extLst>
                </a:gridCol>
                <a:gridCol w="836523">
                  <a:extLst>
                    <a:ext uri="{9D8B030D-6E8A-4147-A177-3AD203B41FA5}">
                      <a16:colId xmlns:a16="http://schemas.microsoft.com/office/drawing/2014/main" val="2674302938"/>
                    </a:ext>
                  </a:extLst>
                </a:gridCol>
                <a:gridCol w="495717">
                  <a:extLst>
                    <a:ext uri="{9D8B030D-6E8A-4147-A177-3AD203B41FA5}">
                      <a16:colId xmlns:a16="http://schemas.microsoft.com/office/drawing/2014/main" val="3710875604"/>
                    </a:ext>
                  </a:extLst>
                </a:gridCol>
                <a:gridCol w="898488">
                  <a:extLst>
                    <a:ext uri="{9D8B030D-6E8A-4147-A177-3AD203B41FA5}">
                      <a16:colId xmlns:a16="http://schemas.microsoft.com/office/drawing/2014/main" val="3304157254"/>
                    </a:ext>
                  </a:extLst>
                </a:gridCol>
                <a:gridCol w="1043072">
                  <a:extLst>
                    <a:ext uri="{9D8B030D-6E8A-4147-A177-3AD203B41FA5}">
                      <a16:colId xmlns:a16="http://schemas.microsoft.com/office/drawing/2014/main" val="2522230920"/>
                    </a:ext>
                  </a:extLst>
                </a:gridCol>
              </a:tblGrid>
              <a:tr h="177649">
                <a:tc>
                  <a:txBody>
                    <a:bodyPr/>
                    <a:lstStyle/>
                    <a:p>
                      <a:pPr algn="l" fontAlgn="ctr"/>
                      <a:r>
                        <a:rPr lang="sv-SE" sz="900" b="1" i="0" u="none" strike="noStrike">
                          <a:solidFill>
                            <a:srgbClr val="363636"/>
                          </a:solidFill>
                          <a:effectLst/>
                          <a:latin typeface="Calibri" panose="020F0502020204030204" pitchFamily="34" charset="0"/>
                        </a:rPr>
                        <a:t>Brottskoder</a:t>
                      </a:r>
                    </a:p>
                  </a:txBody>
                  <a:tcPr marL="7402" marR="7402" marT="74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900" b="1" i="0" u="none" strike="noStrike">
                          <a:solidFill>
                            <a:srgbClr val="363636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7402" marR="7402" marT="74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900" b="1" i="0" u="none" strike="noStrike">
                          <a:solidFill>
                            <a:srgbClr val="363636"/>
                          </a:solidFill>
                          <a:effectLst/>
                          <a:latin typeface="Calibri" panose="020F0502020204030204" pitchFamily="34" charset="0"/>
                        </a:rPr>
                        <a:t>2023</a:t>
                      </a:r>
                    </a:p>
                  </a:txBody>
                  <a:tcPr marL="7402" marR="7402" marT="74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900" b="1" i="0" u="none" strike="noStrike">
                          <a:solidFill>
                            <a:srgbClr val="363636"/>
                          </a:solidFill>
                          <a:effectLst/>
                          <a:latin typeface="Calibri" panose="020F0502020204030204" pitchFamily="34" charset="0"/>
                        </a:rPr>
                        <a:t>Förändring i antal</a:t>
                      </a:r>
                    </a:p>
                  </a:txBody>
                  <a:tcPr marL="7402" marR="7402" marT="74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900" b="1" i="0" u="none" strike="noStrike">
                          <a:solidFill>
                            <a:srgbClr val="363636"/>
                          </a:solidFill>
                          <a:effectLst/>
                          <a:latin typeface="Calibri" panose="020F0502020204030204" pitchFamily="34" charset="0"/>
                        </a:rPr>
                        <a:t>Förändring i procent</a:t>
                      </a:r>
                    </a:p>
                  </a:txBody>
                  <a:tcPr marL="7402" marR="7402" marT="74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4003297"/>
                  </a:ext>
                </a:extLst>
              </a:tr>
              <a:tr h="177649">
                <a:tc>
                  <a:txBody>
                    <a:bodyPr/>
                    <a:lstStyle/>
                    <a:p>
                      <a:pPr algn="l" fontAlgn="ctr"/>
                      <a:r>
                        <a:rPr lang="sv-SE" sz="900" b="1" i="0" u="none" strike="noStrike">
                          <a:solidFill>
                            <a:srgbClr val="36363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02" marR="7402" marT="74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900" b="1" i="0" u="none" strike="noStrike">
                          <a:solidFill>
                            <a:srgbClr val="36363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02" marR="7402" marT="74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900" b="1" i="0" u="none" strike="noStrike">
                          <a:solidFill>
                            <a:srgbClr val="36363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02" marR="7402" marT="74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900" b="1" i="0" u="none" strike="noStrike">
                          <a:solidFill>
                            <a:srgbClr val="36363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02" marR="7402" marT="74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900" b="1" i="0" u="none" strike="noStrike">
                          <a:solidFill>
                            <a:srgbClr val="36363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02" marR="7402" marT="74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4453201"/>
                  </a:ext>
                </a:extLst>
              </a:tr>
              <a:tr h="177649">
                <a:tc>
                  <a:txBody>
                    <a:bodyPr/>
                    <a:lstStyle/>
                    <a:p>
                      <a:pPr algn="l" fontAlgn="ctr"/>
                      <a:r>
                        <a:rPr lang="sv-SE" sz="900" b="0" i="0" u="none" strike="noStrike">
                          <a:solidFill>
                            <a:srgbClr val="363636"/>
                          </a:solidFill>
                          <a:effectLst/>
                          <a:latin typeface="Calibri" panose="020F0502020204030204" pitchFamily="34" charset="0"/>
                        </a:rPr>
                        <a:t>9801 Fullbordad stöld genom inbrott från villa/radhus</a:t>
                      </a:r>
                    </a:p>
                  </a:txBody>
                  <a:tcPr marL="7402" marR="7402" marT="74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900" b="0" i="0" u="none" strike="noStrike">
                          <a:solidFill>
                            <a:srgbClr val="363636"/>
                          </a:solidFill>
                          <a:effectLst/>
                          <a:latin typeface="Calibri" panose="020F0502020204030204" pitchFamily="34" charset="0"/>
                        </a:rPr>
                        <a:t>4 417</a:t>
                      </a:r>
                    </a:p>
                  </a:txBody>
                  <a:tcPr marL="7402" marR="7402" marT="74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900" b="0" i="0" u="none" strike="noStrike">
                          <a:solidFill>
                            <a:srgbClr val="363636"/>
                          </a:solidFill>
                          <a:effectLst/>
                          <a:latin typeface="Calibri" panose="020F0502020204030204" pitchFamily="34" charset="0"/>
                        </a:rPr>
                        <a:t>3 811</a:t>
                      </a:r>
                    </a:p>
                  </a:txBody>
                  <a:tcPr marL="7402" marR="7402" marT="74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-606</a:t>
                      </a:r>
                    </a:p>
                  </a:txBody>
                  <a:tcPr marL="7402" marR="7402" marT="74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-14%</a:t>
                      </a:r>
                    </a:p>
                  </a:txBody>
                  <a:tcPr marL="7402" marR="7402" marT="74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7968029"/>
                  </a:ext>
                </a:extLst>
              </a:tr>
              <a:tr h="177649">
                <a:tc>
                  <a:txBody>
                    <a:bodyPr/>
                    <a:lstStyle/>
                    <a:p>
                      <a:pPr algn="l" fontAlgn="ctr"/>
                      <a:r>
                        <a:rPr lang="sv-SE" sz="900" b="0" i="0" u="none" strike="noStrike">
                          <a:solidFill>
                            <a:srgbClr val="363636"/>
                          </a:solidFill>
                          <a:effectLst/>
                          <a:latin typeface="Calibri" panose="020F0502020204030204" pitchFamily="34" charset="0"/>
                        </a:rPr>
                        <a:t>0857 Försök till stöld genom inbrott från villa/radhus</a:t>
                      </a:r>
                    </a:p>
                  </a:txBody>
                  <a:tcPr marL="7402" marR="7402" marT="74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900" b="0" i="0" u="none" strike="noStrike">
                          <a:solidFill>
                            <a:srgbClr val="363636"/>
                          </a:solidFill>
                          <a:effectLst/>
                          <a:latin typeface="Calibri" panose="020F0502020204030204" pitchFamily="34" charset="0"/>
                        </a:rPr>
                        <a:t>1 517</a:t>
                      </a:r>
                    </a:p>
                  </a:txBody>
                  <a:tcPr marL="7402" marR="7402" marT="74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900" b="0" i="0" u="none" strike="noStrike">
                          <a:solidFill>
                            <a:srgbClr val="363636"/>
                          </a:solidFill>
                          <a:effectLst/>
                          <a:latin typeface="Calibri" panose="020F0502020204030204" pitchFamily="34" charset="0"/>
                        </a:rPr>
                        <a:t>1 258</a:t>
                      </a:r>
                    </a:p>
                  </a:txBody>
                  <a:tcPr marL="7402" marR="7402" marT="74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-259</a:t>
                      </a:r>
                    </a:p>
                  </a:txBody>
                  <a:tcPr marL="7402" marR="7402" marT="74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-17%</a:t>
                      </a:r>
                    </a:p>
                  </a:txBody>
                  <a:tcPr marL="7402" marR="7402" marT="74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1796084"/>
                  </a:ext>
                </a:extLst>
              </a:tr>
              <a:tr h="148041">
                <a:tc>
                  <a:txBody>
                    <a:bodyPr/>
                    <a:lstStyle/>
                    <a:p>
                      <a:pPr algn="l" fontAlgn="ctr"/>
                      <a:r>
                        <a:rPr lang="sv-SE" sz="900" b="0" i="0" u="none" strike="noStrike">
                          <a:solidFill>
                            <a:srgbClr val="363636"/>
                          </a:solidFill>
                          <a:effectLst/>
                          <a:latin typeface="Calibri" panose="020F0502020204030204" pitchFamily="34" charset="0"/>
                        </a:rPr>
                        <a:t>9802 Fullbordad stöld genom inbrott, från lägenhet</a:t>
                      </a:r>
                    </a:p>
                  </a:txBody>
                  <a:tcPr marL="7402" marR="7402" marT="74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900" b="0" i="0" u="none" strike="noStrike">
                          <a:solidFill>
                            <a:srgbClr val="363636"/>
                          </a:solidFill>
                          <a:effectLst/>
                          <a:latin typeface="Calibri" panose="020F0502020204030204" pitchFamily="34" charset="0"/>
                        </a:rPr>
                        <a:t>3 474</a:t>
                      </a:r>
                    </a:p>
                  </a:txBody>
                  <a:tcPr marL="7402" marR="7402" marT="74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900" b="0" i="0" u="none" strike="noStrike">
                          <a:solidFill>
                            <a:srgbClr val="363636"/>
                          </a:solidFill>
                          <a:effectLst/>
                          <a:latin typeface="Calibri" panose="020F0502020204030204" pitchFamily="34" charset="0"/>
                        </a:rPr>
                        <a:t>3 811</a:t>
                      </a:r>
                    </a:p>
                  </a:txBody>
                  <a:tcPr marL="7402" marR="7402" marT="74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337</a:t>
                      </a:r>
                    </a:p>
                  </a:txBody>
                  <a:tcPr marL="7402" marR="7402" marT="74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10%</a:t>
                      </a:r>
                    </a:p>
                  </a:txBody>
                  <a:tcPr marL="7402" marR="7402" marT="74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8529690"/>
                  </a:ext>
                </a:extLst>
              </a:tr>
              <a:tr h="155443">
                <a:tc>
                  <a:txBody>
                    <a:bodyPr/>
                    <a:lstStyle/>
                    <a:p>
                      <a:pPr algn="l" fontAlgn="ctr"/>
                      <a:r>
                        <a:rPr lang="sv-SE" sz="900" b="0" i="0" u="none" strike="noStrike">
                          <a:solidFill>
                            <a:srgbClr val="363636"/>
                          </a:solidFill>
                          <a:effectLst/>
                          <a:latin typeface="Calibri" panose="020F0502020204030204" pitchFamily="34" charset="0"/>
                        </a:rPr>
                        <a:t>0874 Försök till stöld genom inbrott från lägenhet</a:t>
                      </a:r>
                    </a:p>
                  </a:txBody>
                  <a:tcPr marL="7402" marR="7402" marT="74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900" b="0" i="0" u="none" strike="noStrike">
                          <a:solidFill>
                            <a:srgbClr val="363636"/>
                          </a:solidFill>
                          <a:effectLst/>
                          <a:latin typeface="Calibri" panose="020F0502020204030204" pitchFamily="34" charset="0"/>
                        </a:rPr>
                        <a:t>1 559</a:t>
                      </a:r>
                    </a:p>
                  </a:txBody>
                  <a:tcPr marL="7402" marR="7402" marT="74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900" b="0" i="0" u="none" strike="noStrike">
                          <a:solidFill>
                            <a:srgbClr val="363636"/>
                          </a:solidFill>
                          <a:effectLst/>
                          <a:latin typeface="Calibri" panose="020F0502020204030204" pitchFamily="34" charset="0"/>
                        </a:rPr>
                        <a:t>1 359</a:t>
                      </a:r>
                    </a:p>
                  </a:txBody>
                  <a:tcPr marL="7402" marR="7402" marT="74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-200</a:t>
                      </a:r>
                    </a:p>
                  </a:txBody>
                  <a:tcPr marL="7402" marR="7402" marT="74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-13%</a:t>
                      </a:r>
                    </a:p>
                  </a:txBody>
                  <a:tcPr marL="7402" marR="7402" marT="74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7240662"/>
                  </a:ext>
                </a:extLst>
              </a:tr>
              <a:tr h="155443">
                <a:tc>
                  <a:txBody>
                    <a:bodyPr/>
                    <a:lstStyle/>
                    <a:p>
                      <a:pPr algn="l" fontAlgn="ctr"/>
                      <a:r>
                        <a:rPr lang="sv-SE" sz="900" b="1" i="0" u="none" strike="noStrike">
                          <a:solidFill>
                            <a:srgbClr val="363636"/>
                          </a:solidFill>
                          <a:effectLst/>
                          <a:latin typeface="Calibri" panose="020F0502020204030204" pitchFamily="34" charset="0"/>
                        </a:rPr>
                        <a:t>TOTALT</a:t>
                      </a:r>
                    </a:p>
                  </a:txBody>
                  <a:tcPr marL="7402" marR="7402" marT="74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10 967</a:t>
                      </a:r>
                    </a:p>
                  </a:txBody>
                  <a:tcPr marL="7402" marR="7402" marT="74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10 239</a:t>
                      </a:r>
                    </a:p>
                  </a:txBody>
                  <a:tcPr marL="7402" marR="7402" marT="74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1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-728</a:t>
                      </a:r>
                    </a:p>
                  </a:txBody>
                  <a:tcPr marL="7402" marR="7402" marT="74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900" b="1" i="0" u="none" strike="noStrike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-7%</a:t>
                      </a:r>
                    </a:p>
                  </a:txBody>
                  <a:tcPr marL="7402" marR="7402" marT="740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90600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43928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E2BF98CA-1734-416B-BDA6-8AB68AEEEA92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5917393" y="2135984"/>
          <a:ext cx="2325047" cy="1443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CD84FCDC-FBF5-4B71-A897-25DC50FB1979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3436794" y="2140845"/>
          <a:ext cx="2325047" cy="1443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B575FA68-2C35-40EB-BE7C-3CBA1FB17613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974146" y="2135984"/>
          <a:ext cx="2325047" cy="1443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2C6C2BA1-BEDC-45CE-A511-469CF197C436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971600" y="412546"/>
          <a:ext cx="2325047" cy="1443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409AF792-CC0A-47E8-921B-AF15278688DC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3436794" y="417907"/>
          <a:ext cx="2325047" cy="1443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5148E156-1C9B-4A7A-8F03-A8E047EED0C3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5917393" y="412546"/>
          <a:ext cx="2255007" cy="1440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7B5F38B1-0A25-401F-A18B-BCA0DA98B246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5952153" y="3697594"/>
          <a:ext cx="2325047" cy="1443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2" name="Rektangel 11">
            <a:extLst>
              <a:ext uri="{FF2B5EF4-FFF2-40B4-BE49-F238E27FC236}">
                <a16:creationId xmlns:a16="http://schemas.microsoft.com/office/drawing/2014/main" id="{53601AE8-1ACD-4951-B189-F33C02AF4A7E}"/>
              </a:ext>
            </a:extLst>
          </p:cNvPr>
          <p:cNvSpPr/>
          <p:nvPr/>
        </p:nvSpPr>
        <p:spPr>
          <a:xfrm>
            <a:off x="1714077" y="27826"/>
            <a:ext cx="6000667" cy="361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1750" b="1" dirty="0">
                <a:solidFill>
                  <a:srgbClr val="1862A8"/>
                </a:solidFill>
              </a:rPr>
              <a:t>Utveckling villainbrott per region</a:t>
            </a:r>
            <a:endParaRPr lang="sv-SE" sz="1750" b="1" dirty="0"/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71E154BE-B0E0-423A-BEEF-B22FD13FDD49}"/>
              </a:ext>
            </a:extLst>
          </p:cNvPr>
          <p:cNvSpPr/>
          <p:nvPr/>
        </p:nvSpPr>
        <p:spPr bwMode="auto">
          <a:xfrm>
            <a:off x="1862657" y="4057284"/>
            <a:ext cx="230983" cy="170977"/>
          </a:xfrm>
          <a:prstGeom prst="rect">
            <a:avLst/>
          </a:prstGeom>
          <a:solidFill>
            <a:srgbClr val="FFCC33"/>
          </a:solidFill>
          <a:ln w="12699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6200" tIns="38100" rIns="76200" bIns="38100" numCol="1" rtlCol="0" anchor="t" anchorCtr="0" compatLnSpc="1">
            <a:prstTxWarp prst="textNoShape">
              <a:avLst/>
            </a:prstTxWarp>
          </a:bodyPr>
          <a:lstStyle/>
          <a:p>
            <a:pPr defTabSz="761970"/>
            <a:endParaRPr lang="sv-SE" sz="2000"/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F754BDD6-AB2B-46C5-8DEF-F7F22DA9E8B6}"/>
              </a:ext>
            </a:extLst>
          </p:cNvPr>
          <p:cNvSpPr/>
          <p:nvPr/>
        </p:nvSpPr>
        <p:spPr bwMode="auto">
          <a:xfrm>
            <a:off x="1862657" y="4316641"/>
            <a:ext cx="230983" cy="172978"/>
          </a:xfrm>
          <a:prstGeom prst="rect">
            <a:avLst/>
          </a:prstGeom>
          <a:solidFill>
            <a:schemeClr val="accent1"/>
          </a:solidFill>
          <a:ln w="12699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6200" tIns="38100" rIns="76200" bIns="38100" numCol="1" rtlCol="0" anchor="t" anchorCtr="0" compatLnSpc="1">
            <a:prstTxWarp prst="textNoShape">
              <a:avLst/>
            </a:prstTxWarp>
          </a:bodyPr>
          <a:lstStyle/>
          <a:p>
            <a:pPr defTabSz="761970"/>
            <a:endParaRPr lang="sv-SE" sz="2000"/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B4BC43ED-D185-48FA-852E-71349F6D3B02}"/>
              </a:ext>
            </a:extLst>
          </p:cNvPr>
          <p:cNvSpPr txBox="1"/>
          <p:nvPr/>
        </p:nvSpPr>
        <p:spPr>
          <a:xfrm>
            <a:off x="2231740" y="4057285"/>
            <a:ext cx="185018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00" dirty="0"/>
              <a:t>Villainbrott 2023 (fullbordade)</a:t>
            </a:r>
          </a:p>
        </p:txBody>
      </p:sp>
      <p:sp>
        <p:nvSpPr>
          <p:cNvPr id="16" name="textruta 15">
            <a:extLst>
              <a:ext uri="{FF2B5EF4-FFF2-40B4-BE49-F238E27FC236}">
                <a16:creationId xmlns:a16="http://schemas.microsoft.com/office/drawing/2014/main" id="{B08816B5-9F29-41DF-AF54-8222E98B56C0}"/>
              </a:ext>
            </a:extLst>
          </p:cNvPr>
          <p:cNvSpPr txBox="1"/>
          <p:nvPr/>
        </p:nvSpPr>
        <p:spPr>
          <a:xfrm>
            <a:off x="2231739" y="4316641"/>
            <a:ext cx="185018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00" dirty="0"/>
              <a:t>Villainbrott 2022 (fullbordade)</a:t>
            </a:r>
          </a:p>
        </p:txBody>
      </p:sp>
      <p:sp>
        <p:nvSpPr>
          <p:cNvPr id="17" name="textruta 16">
            <a:extLst>
              <a:ext uri="{FF2B5EF4-FFF2-40B4-BE49-F238E27FC236}">
                <a16:creationId xmlns:a16="http://schemas.microsoft.com/office/drawing/2014/main" id="{1362BD35-AAB0-41AA-B099-FEE17C9B2D61}"/>
              </a:ext>
            </a:extLst>
          </p:cNvPr>
          <p:cNvSpPr txBox="1"/>
          <p:nvPr/>
        </p:nvSpPr>
        <p:spPr>
          <a:xfrm>
            <a:off x="1784535" y="4573552"/>
            <a:ext cx="2207656" cy="3486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833" i="1" dirty="0"/>
              <a:t>Statistik enligt brottsdatum</a:t>
            </a:r>
          </a:p>
          <a:p>
            <a:r>
              <a:rPr lang="sv-SE" sz="833" i="1" dirty="0"/>
              <a:t>Brottskoder för villainbrott 9801 (fullbordat)</a:t>
            </a:r>
          </a:p>
        </p:txBody>
      </p:sp>
    </p:spTree>
    <p:extLst>
      <p:ext uri="{BB962C8B-B14F-4D97-AF65-F5344CB8AC3E}">
        <p14:creationId xmlns:p14="http://schemas.microsoft.com/office/powerpoint/2010/main" val="17865914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53601AE8-1ACD-4951-B189-F33C02AF4A7E}"/>
              </a:ext>
            </a:extLst>
          </p:cNvPr>
          <p:cNvSpPr/>
          <p:nvPr/>
        </p:nvSpPr>
        <p:spPr>
          <a:xfrm>
            <a:off x="1151620" y="27826"/>
            <a:ext cx="6720747" cy="361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1750" b="1" dirty="0">
                <a:solidFill>
                  <a:srgbClr val="1862A8"/>
                </a:solidFill>
              </a:rPr>
              <a:t>Utveckling lägenhetsinbrott per region</a:t>
            </a:r>
            <a:endParaRPr lang="sv-SE" sz="1750" b="1" dirty="0"/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71E154BE-B0E0-423A-BEEF-B22FD13FDD49}"/>
              </a:ext>
            </a:extLst>
          </p:cNvPr>
          <p:cNvSpPr/>
          <p:nvPr/>
        </p:nvSpPr>
        <p:spPr bwMode="auto">
          <a:xfrm>
            <a:off x="1862657" y="4057284"/>
            <a:ext cx="230983" cy="170977"/>
          </a:xfrm>
          <a:prstGeom prst="rect">
            <a:avLst/>
          </a:prstGeom>
          <a:solidFill>
            <a:srgbClr val="FFCC33"/>
          </a:solidFill>
          <a:ln w="12699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6200" tIns="38100" rIns="76200" bIns="38100" numCol="1" rtlCol="0" anchor="t" anchorCtr="0" compatLnSpc="1">
            <a:prstTxWarp prst="textNoShape">
              <a:avLst/>
            </a:prstTxWarp>
          </a:bodyPr>
          <a:lstStyle/>
          <a:p>
            <a:pPr defTabSz="761970"/>
            <a:endParaRPr lang="sv-SE" sz="2000"/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F754BDD6-AB2B-46C5-8DEF-F7F22DA9E8B6}"/>
              </a:ext>
            </a:extLst>
          </p:cNvPr>
          <p:cNvSpPr/>
          <p:nvPr/>
        </p:nvSpPr>
        <p:spPr bwMode="auto">
          <a:xfrm>
            <a:off x="1862657" y="4316641"/>
            <a:ext cx="230983" cy="172978"/>
          </a:xfrm>
          <a:prstGeom prst="rect">
            <a:avLst/>
          </a:prstGeom>
          <a:solidFill>
            <a:schemeClr val="accent1"/>
          </a:solidFill>
          <a:ln w="12699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6200" tIns="38100" rIns="76200" bIns="38100" numCol="1" rtlCol="0" anchor="t" anchorCtr="0" compatLnSpc="1">
            <a:prstTxWarp prst="textNoShape">
              <a:avLst/>
            </a:prstTxWarp>
          </a:bodyPr>
          <a:lstStyle/>
          <a:p>
            <a:pPr defTabSz="761970"/>
            <a:endParaRPr lang="sv-SE" sz="2000"/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B4BC43ED-D185-48FA-852E-71349F6D3B02}"/>
              </a:ext>
            </a:extLst>
          </p:cNvPr>
          <p:cNvSpPr txBox="1"/>
          <p:nvPr/>
        </p:nvSpPr>
        <p:spPr>
          <a:xfrm>
            <a:off x="2231740" y="4057285"/>
            <a:ext cx="220124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00" dirty="0"/>
              <a:t>Lägenhetsinbrott 2023 (fullbordade)</a:t>
            </a:r>
          </a:p>
        </p:txBody>
      </p:sp>
      <p:sp>
        <p:nvSpPr>
          <p:cNvPr id="16" name="textruta 15">
            <a:extLst>
              <a:ext uri="{FF2B5EF4-FFF2-40B4-BE49-F238E27FC236}">
                <a16:creationId xmlns:a16="http://schemas.microsoft.com/office/drawing/2014/main" id="{B08816B5-9F29-41DF-AF54-8222E98B56C0}"/>
              </a:ext>
            </a:extLst>
          </p:cNvPr>
          <p:cNvSpPr txBox="1"/>
          <p:nvPr/>
        </p:nvSpPr>
        <p:spPr>
          <a:xfrm>
            <a:off x="2231739" y="4316641"/>
            <a:ext cx="220124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00" dirty="0"/>
              <a:t>Lägenhetsinbrott 2022 (fullbordade)</a:t>
            </a:r>
          </a:p>
        </p:txBody>
      </p:sp>
      <p:sp>
        <p:nvSpPr>
          <p:cNvPr id="17" name="textruta 16">
            <a:extLst>
              <a:ext uri="{FF2B5EF4-FFF2-40B4-BE49-F238E27FC236}">
                <a16:creationId xmlns:a16="http://schemas.microsoft.com/office/drawing/2014/main" id="{1362BD35-AAB0-41AA-B099-FEE17C9B2D61}"/>
              </a:ext>
            </a:extLst>
          </p:cNvPr>
          <p:cNvSpPr txBox="1"/>
          <p:nvPr/>
        </p:nvSpPr>
        <p:spPr>
          <a:xfrm>
            <a:off x="1784535" y="4573552"/>
            <a:ext cx="2207656" cy="3486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833" i="1" dirty="0"/>
              <a:t>Statistik enligt brottsdatum.</a:t>
            </a:r>
          </a:p>
          <a:p>
            <a:r>
              <a:rPr lang="sv-SE" sz="833" i="1" dirty="0"/>
              <a:t>Brottskoder för villainbrott 9801 (fullbordat)</a:t>
            </a:r>
          </a:p>
        </p:txBody>
      </p:sp>
      <p:graphicFrame>
        <p:nvGraphicFramePr>
          <p:cNvPr id="18" name="Diagram 17">
            <a:extLst>
              <a:ext uri="{FF2B5EF4-FFF2-40B4-BE49-F238E27FC236}">
                <a16:creationId xmlns:a16="http://schemas.microsoft.com/office/drawing/2014/main" id="{6E2D75C5-3ADB-4EA2-9524-ED2E74821EE3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987399" y="2035899"/>
          <a:ext cx="2385053" cy="1443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9" name="Diagram 18">
            <a:extLst>
              <a:ext uri="{FF2B5EF4-FFF2-40B4-BE49-F238E27FC236}">
                <a16:creationId xmlns:a16="http://schemas.microsoft.com/office/drawing/2014/main" id="{5904B8A1-8C1D-4691-B044-0432A2976C98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3478724" y="2033036"/>
          <a:ext cx="2385053" cy="1440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0" name="Diagram 19">
            <a:extLst>
              <a:ext uri="{FF2B5EF4-FFF2-40B4-BE49-F238E27FC236}">
                <a16:creationId xmlns:a16="http://schemas.microsoft.com/office/drawing/2014/main" id="{AE61C13E-1812-4421-9EFF-1C643B3327C7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5952154" y="2039496"/>
          <a:ext cx="2385053" cy="143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1" name="Diagram 20">
            <a:extLst>
              <a:ext uri="{FF2B5EF4-FFF2-40B4-BE49-F238E27FC236}">
                <a16:creationId xmlns:a16="http://schemas.microsoft.com/office/drawing/2014/main" id="{445CD1F9-25B5-4632-9C04-542B4AB5A588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986494" y="463514"/>
          <a:ext cx="2385053" cy="1443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2" name="Diagram 21">
            <a:extLst>
              <a:ext uri="{FF2B5EF4-FFF2-40B4-BE49-F238E27FC236}">
                <a16:creationId xmlns:a16="http://schemas.microsoft.com/office/drawing/2014/main" id="{99AB8A55-B4D0-48E4-B531-8613180C4C05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3521255" y="463513"/>
          <a:ext cx="2342523" cy="143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3" name="Diagram 22">
            <a:extLst>
              <a:ext uri="{FF2B5EF4-FFF2-40B4-BE49-F238E27FC236}">
                <a16:creationId xmlns:a16="http://schemas.microsoft.com/office/drawing/2014/main" id="{EDFA5E10-F36A-4B14-8C5B-1BD478C28994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5981685" y="459917"/>
          <a:ext cx="2355522" cy="1443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5" name="Diagram 24">
            <a:extLst>
              <a:ext uri="{FF2B5EF4-FFF2-40B4-BE49-F238E27FC236}">
                <a16:creationId xmlns:a16="http://schemas.microsoft.com/office/drawing/2014/main" id="{9BFE1493-584A-4538-B492-5539865ED3A5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5952154" y="3615479"/>
          <a:ext cx="2385053" cy="15062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3956644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71567" y="58523"/>
            <a:ext cx="7800867" cy="952500"/>
          </a:xfrm>
        </p:spPr>
        <p:txBody>
          <a:bodyPr/>
          <a:lstStyle/>
          <a:p>
            <a:pPr algn="ctr"/>
            <a:r>
              <a:rPr lang="sv-SE" sz="2333" dirty="0"/>
              <a:t>Fördelning per fastighetstyp (nationellt)</a:t>
            </a:r>
          </a:p>
        </p:txBody>
      </p:sp>
      <p:sp>
        <p:nvSpPr>
          <p:cNvPr id="7" name="textruta 6"/>
          <p:cNvSpPr txBox="1"/>
          <p:nvPr/>
        </p:nvSpPr>
        <p:spPr>
          <a:xfrm>
            <a:off x="2951820" y="4837720"/>
            <a:ext cx="2521844" cy="4768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833" i="1" dirty="0"/>
              <a:t>Statistik enligt brottsdatum</a:t>
            </a:r>
          </a:p>
          <a:p>
            <a:r>
              <a:rPr lang="sv-SE" sz="833" i="1" dirty="0"/>
              <a:t>Brottskod för villainbrott 9801 (fullbordat) </a:t>
            </a:r>
          </a:p>
          <a:p>
            <a:r>
              <a:rPr lang="sv-SE" sz="833" i="1" dirty="0"/>
              <a:t>Brottskod för lägenhetsinbrott 9802 (fullbordat))</a:t>
            </a:r>
          </a:p>
        </p:txBody>
      </p:sp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CA6C8F40-55B4-4A29-B43C-7C60D5EB7901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4572000" y="1597360"/>
          <a:ext cx="3595688" cy="19804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ruta 2">
            <a:extLst>
              <a:ext uri="{FF2B5EF4-FFF2-40B4-BE49-F238E27FC236}">
                <a16:creationId xmlns:a16="http://schemas.microsoft.com/office/drawing/2014/main" id="{C18FA66C-A4E5-4EBB-8532-90ABED926A65}"/>
              </a:ext>
            </a:extLst>
          </p:cNvPr>
          <p:cNvSpPr txBox="1"/>
          <p:nvPr/>
        </p:nvSpPr>
        <p:spPr>
          <a:xfrm>
            <a:off x="5652121" y="1177314"/>
            <a:ext cx="684803" cy="3616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750" dirty="0"/>
              <a:t>2022</a:t>
            </a:r>
          </a:p>
        </p:txBody>
      </p:sp>
      <p:sp>
        <p:nvSpPr>
          <p:cNvPr id="14" name="textruta 13">
            <a:extLst>
              <a:ext uri="{FF2B5EF4-FFF2-40B4-BE49-F238E27FC236}">
                <a16:creationId xmlns:a16="http://schemas.microsoft.com/office/drawing/2014/main" id="{E5CA0EA1-0CB7-47E0-B3AE-C740EAA83551}"/>
              </a:ext>
            </a:extLst>
          </p:cNvPr>
          <p:cNvSpPr txBox="1"/>
          <p:nvPr/>
        </p:nvSpPr>
        <p:spPr>
          <a:xfrm>
            <a:off x="1991714" y="1177313"/>
            <a:ext cx="684803" cy="3616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750" dirty="0"/>
              <a:t>2023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F41E5A00-FE05-4030-B6F4-6F4B56757761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851587" y="1597360"/>
          <a:ext cx="3540393" cy="19804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70603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Anpassat 1">
      <a:dk1>
        <a:srgbClr val="000000"/>
      </a:dk1>
      <a:lt1>
        <a:srgbClr val="FFFFFF"/>
      </a:lt1>
      <a:dk2>
        <a:srgbClr val="000000"/>
      </a:dk2>
      <a:lt2>
        <a:srgbClr val="9B9B9B"/>
      </a:lt2>
      <a:accent1>
        <a:srgbClr val="1862A8"/>
      </a:accent1>
      <a:accent2>
        <a:srgbClr val="FFCC33"/>
      </a:accent2>
      <a:accent3>
        <a:srgbClr val="BB2B20"/>
      </a:accent3>
      <a:accent4>
        <a:srgbClr val="009DE0"/>
      </a:accent4>
      <a:accent5>
        <a:srgbClr val="033A5F"/>
      </a:accent5>
      <a:accent6>
        <a:srgbClr val="A2C037"/>
      </a:accent6>
      <a:hlink>
        <a:srgbClr val="289548"/>
      </a:hlink>
      <a:folHlink>
        <a:srgbClr val="009DE0"/>
      </a:folHlink>
    </a:clrScheme>
    <a:fontScheme name="Office-tem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699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699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-tem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m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4BA4F5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4394DE"/>
        </a:accent6>
        <a:hlink>
          <a:srgbClr val="FF7E2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33"/>
        </a:accent1>
        <a:accent2>
          <a:srgbClr val="326ABE"/>
        </a:accent2>
        <a:accent3>
          <a:srgbClr val="FFFFFF"/>
        </a:accent3>
        <a:accent4>
          <a:srgbClr val="000000"/>
        </a:accent4>
        <a:accent5>
          <a:srgbClr val="FFE2AD"/>
        </a:accent5>
        <a:accent6>
          <a:srgbClr val="2C5FAC"/>
        </a:accent6>
        <a:hlink>
          <a:srgbClr val="FF0033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ol_presentation_l_16_10.potx" id="{2E2FFD04-4C00-4D3A-8DF4-E27039E6021A}" vid="{DD9FA27C-CA1B-4C75-9F90-220E10FD2CCC}"/>
    </a:ext>
  </a:extLst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pol_presentation_l_16_10</Template>
  <TotalTime>0</TotalTime>
  <Words>386</Words>
  <Application>Microsoft Office PowerPoint</Application>
  <PresentationFormat>Bildspel på skärmen (16:10)</PresentationFormat>
  <Paragraphs>118</Paragraphs>
  <Slides>11</Slides>
  <Notes>4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Office-tema</vt:lpstr>
      <vt:lpstr>PowerPoint-presentation</vt:lpstr>
      <vt:lpstr>Innehåll</vt:lpstr>
      <vt:lpstr>Brottsutveckling 2010-2022</vt:lpstr>
      <vt:lpstr>Brottsutveckling 2010-2022</vt:lpstr>
      <vt:lpstr>Brottsutveckling 2010-2022</vt:lpstr>
      <vt:lpstr>2023 jämfört med 2022</vt:lpstr>
      <vt:lpstr>PowerPoint-presentation</vt:lpstr>
      <vt:lpstr>PowerPoint-presentation</vt:lpstr>
      <vt:lpstr>Fördelning per fastighetstyp (nationellt)</vt:lpstr>
      <vt:lpstr>2023 jämfört med 2022 tom den 21 november (övriga brott som kan kopplas till bostäder)</vt:lpstr>
      <vt:lpstr>Publicering av brottsutveckling på grannsamverkan.se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2023-11-22T09:45:17Z</dcterms:created>
  <dcterms:modified xsi:type="dcterms:W3CDTF">2023-11-23T13:47:30Z</dcterms:modified>
</cp:coreProperties>
</file>