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3" r:id="rId3"/>
    <p:sldId id="324" r:id="rId4"/>
    <p:sldId id="325" r:id="rId5"/>
    <p:sldId id="326" r:id="rId6"/>
    <p:sldId id="328" r:id="rId7"/>
    <p:sldId id="329" r:id="rId8"/>
    <p:sldId id="330" r:id="rId9"/>
    <p:sldId id="331" r:id="rId10"/>
    <p:sldId id="392" r:id="rId11"/>
    <p:sldId id="301" r:id="rId12"/>
    <p:sldId id="486" r:id="rId13"/>
    <p:sldId id="302" r:id="rId14"/>
    <p:sldId id="303" r:id="rId15"/>
    <p:sldId id="304" r:id="rId16"/>
    <p:sldId id="305" r:id="rId17"/>
    <p:sldId id="488" r:id="rId18"/>
    <p:sldId id="472" r:id="rId19"/>
    <p:sldId id="473" r:id="rId20"/>
    <p:sldId id="474" r:id="rId21"/>
    <p:sldId id="394" r:id="rId22"/>
    <p:sldId id="456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63F56-2CB8-4807-8B06-4E3FC2FEBA3E}" v="85" dt="2023-11-23T09:51:57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ne Gerell" userId="affc7211ea179b12" providerId="LiveId" clId="{4C463F56-2CB8-4807-8B06-4E3FC2FEBA3E}"/>
    <pc:docChg chg="undo custSel addSld delSld modSld">
      <pc:chgData name="Manne Gerell" userId="affc7211ea179b12" providerId="LiveId" clId="{4C463F56-2CB8-4807-8B06-4E3FC2FEBA3E}" dt="2023-11-23T09:51:57.942" v="200" actId="20577"/>
      <pc:docMkLst>
        <pc:docMk/>
      </pc:docMkLst>
      <pc:sldChg chg="modSp mod">
        <pc:chgData name="Manne Gerell" userId="affc7211ea179b12" providerId="LiveId" clId="{4C463F56-2CB8-4807-8B06-4E3FC2FEBA3E}" dt="2023-11-23T09:41:51.288" v="45" actId="20577"/>
        <pc:sldMkLst>
          <pc:docMk/>
          <pc:sldMk cId="3006762573" sldId="256"/>
        </pc:sldMkLst>
        <pc:spChg chg="mod">
          <ac:chgData name="Manne Gerell" userId="affc7211ea179b12" providerId="LiveId" clId="{4C463F56-2CB8-4807-8B06-4E3FC2FEBA3E}" dt="2023-11-23T09:41:36.353" v="3"/>
          <ac:spMkLst>
            <pc:docMk/>
            <pc:sldMk cId="3006762573" sldId="256"/>
            <ac:spMk id="2" creationId="{A8A60C23-5D8F-4D22-BE63-87AB518D078F}"/>
          </ac:spMkLst>
        </pc:spChg>
        <pc:spChg chg="mod">
          <ac:chgData name="Manne Gerell" userId="affc7211ea179b12" providerId="LiveId" clId="{4C463F56-2CB8-4807-8B06-4E3FC2FEBA3E}" dt="2023-11-23T09:41:51.288" v="45" actId="20577"/>
          <ac:spMkLst>
            <pc:docMk/>
            <pc:sldMk cId="3006762573" sldId="256"/>
            <ac:spMk id="3" creationId="{775034F2-1546-41DA-944F-E5E6B6F06625}"/>
          </ac:spMkLst>
        </pc:spChg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304940157" sldId="257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765380278" sldId="271"/>
        </pc:sldMkLst>
      </pc:sldChg>
      <pc:sldChg chg="modSp add mod">
        <pc:chgData name="Manne Gerell" userId="affc7211ea179b12" providerId="LiveId" clId="{4C463F56-2CB8-4807-8B06-4E3FC2FEBA3E}" dt="2023-11-23T09:42:57.188" v="53" actId="20577"/>
        <pc:sldMkLst>
          <pc:docMk/>
          <pc:sldMk cId="2225955378" sldId="323"/>
        </pc:sldMkLst>
        <pc:spChg chg="mod">
          <ac:chgData name="Manne Gerell" userId="affc7211ea179b12" providerId="LiveId" clId="{4C463F56-2CB8-4807-8B06-4E3FC2FEBA3E}" dt="2023-11-23T09:42:57.188" v="53" actId="20577"/>
          <ac:spMkLst>
            <pc:docMk/>
            <pc:sldMk cId="2225955378" sldId="323"/>
            <ac:spMk id="2" creationId="{00000000-0000-0000-0000-000000000000}"/>
          </ac:spMkLst>
        </pc:spChg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3485727967" sldId="324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3363564445" sldId="325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1907483162" sldId="326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2779058481" sldId="328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1225272595" sldId="329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695000167" sldId="330"/>
        </pc:sldMkLst>
      </pc:sldChg>
      <pc:sldChg chg="add">
        <pc:chgData name="Manne Gerell" userId="affc7211ea179b12" providerId="LiveId" clId="{4C463F56-2CB8-4807-8B06-4E3FC2FEBA3E}" dt="2023-11-23T09:42:42.441" v="47"/>
        <pc:sldMkLst>
          <pc:docMk/>
          <pc:sldMk cId="141318350" sldId="331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3617546011" sldId="391"/>
        </pc:sldMkLst>
      </pc:sldChg>
      <pc:sldChg chg="modSp mod modAnim">
        <pc:chgData name="Manne Gerell" userId="affc7211ea179b12" providerId="LiveId" clId="{4C463F56-2CB8-4807-8B06-4E3FC2FEBA3E}" dt="2023-11-23T09:48:38.675" v="118" actId="6549"/>
        <pc:sldMkLst>
          <pc:docMk/>
          <pc:sldMk cId="802692172" sldId="392"/>
        </pc:sldMkLst>
        <pc:spChg chg="mod">
          <ac:chgData name="Manne Gerell" userId="affc7211ea179b12" providerId="LiveId" clId="{4C463F56-2CB8-4807-8B06-4E3FC2FEBA3E}" dt="2023-11-23T09:48:33.673" v="115" actId="27636"/>
          <ac:spMkLst>
            <pc:docMk/>
            <pc:sldMk cId="802692172" sldId="392"/>
            <ac:spMk id="2" creationId="{00000000-0000-0000-0000-000000000000}"/>
          </ac:spMkLst>
        </pc:spChg>
        <pc:spChg chg="mod">
          <ac:chgData name="Manne Gerell" userId="affc7211ea179b12" providerId="LiveId" clId="{4C463F56-2CB8-4807-8B06-4E3FC2FEBA3E}" dt="2023-11-23T09:48:38.675" v="118" actId="6549"/>
          <ac:spMkLst>
            <pc:docMk/>
            <pc:sldMk cId="802692172" sldId="392"/>
            <ac:spMk id="3" creationId="{00000000-0000-0000-0000-000000000000}"/>
          </ac:spMkLst>
        </pc:spChg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028041640" sldId="468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3057201920" sldId="469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973616679" sldId="470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577778467" sldId="471"/>
        </pc:sldMkLst>
      </pc:sldChg>
      <pc:sldChg chg="add del">
        <pc:chgData name="Manne Gerell" userId="affc7211ea179b12" providerId="LiveId" clId="{4C463F56-2CB8-4807-8B06-4E3FC2FEBA3E}" dt="2023-11-23T09:50:50.343" v="119"/>
        <pc:sldMkLst>
          <pc:docMk/>
          <pc:sldMk cId="3973643493" sldId="472"/>
        </pc:sldMkLst>
      </pc:sldChg>
      <pc:sldChg chg="add del">
        <pc:chgData name="Manne Gerell" userId="affc7211ea179b12" providerId="LiveId" clId="{4C463F56-2CB8-4807-8B06-4E3FC2FEBA3E}" dt="2023-11-23T09:50:50.343" v="119"/>
        <pc:sldMkLst>
          <pc:docMk/>
          <pc:sldMk cId="2716991649" sldId="473"/>
        </pc:sldMkLst>
      </pc:sldChg>
      <pc:sldChg chg="add del">
        <pc:chgData name="Manne Gerell" userId="affc7211ea179b12" providerId="LiveId" clId="{4C463F56-2CB8-4807-8B06-4E3FC2FEBA3E}" dt="2023-11-23T09:50:50.343" v="119"/>
        <pc:sldMkLst>
          <pc:docMk/>
          <pc:sldMk cId="1986214068" sldId="474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462369266" sldId="475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840488645" sldId="476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379259452" sldId="477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1886197962" sldId="478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3919587290" sldId="479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1391433375" sldId="480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1056670945" sldId="483"/>
        </pc:sldMkLst>
      </pc:sldChg>
      <pc:sldChg chg="del">
        <pc:chgData name="Manne Gerell" userId="affc7211ea179b12" providerId="LiveId" clId="{4C463F56-2CB8-4807-8B06-4E3FC2FEBA3E}" dt="2023-11-23T09:42:23.083" v="46" actId="47"/>
        <pc:sldMkLst>
          <pc:docMk/>
          <pc:sldMk cId="210582709" sldId="484"/>
        </pc:sldMkLst>
      </pc:sldChg>
      <pc:sldChg chg="del">
        <pc:chgData name="Manne Gerell" userId="affc7211ea179b12" providerId="LiveId" clId="{4C463F56-2CB8-4807-8B06-4E3FC2FEBA3E}" dt="2023-11-23T09:50:56.970" v="120" actId="47"/>
        <pc:sldMkLst>
          <pc:docMk/>
          <pc:sldMk cId="106748840" sldId="487"/>
        </pc:sldMkLst>
      </pc:sldChg>
      <pc:sldChg chg="modSp modAnim">
        <pc:chgData name="Manne Gerell" userId="affc7211ea179b12" providerId="LiveId" clId="{4C463F56-2CB8-4807-8B06-4E3FC2FEBA3E}" dt="2023-11-23T09:51:57.942" v="200" actId="20577"/>
        <pc:sldMkLst>
          <pc:docMk/>
          <pc:sldMk cId="2537661563" sldId="488"/>
        </pc:sldMkLst>
        <pc:spChg chg="mod">
          <ac:chgData name="Manne Gerell" userId="affc7211ea179b12" providerId="LiveId" clId="{4C463F56-2CB8-4807-8B06-4E3FC2FEBA3E}" dt="2023-11-23T09:51:57.942" v="200" actId="20577"/>
          <ac:spMkLst>
            <pc:docMk/>
            <pc:sldMk cId="2537661563" sldId="488"/>
            <ac:spMk id="3" creationId="{0046712E-CDC4-CF4F-F13A-61D80EFD922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619EC-164E-4028-B7E7-B690AB909A3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E2D41EF-5BFE-4A31-8857-26BB8087E3BC}">
      <dgm:prSet phldrT="[Text]"/>
      <dgm:spPr/>
      <dgm:t>
        <a:bodyPr/>
        <a:lstStyle/>
        <a:p>
          <a:r>
            <a:rPr lang="sv-SE" dirty="0"/>
            <a:t>Brott &amp; Oordning</a:t>
          </a:r>
        </a:p>
      </dgm:t>
    </dgm:pt>
    <dgm:pt modelId="{803C7CC5-4D12-4096-BB0E-4D061B892029}" type="parTrans" cxnId="{02FA7B3C-BD15-4F1E-A02E-F3FD7F2F99D9}">
      <dgm:prSet/>
      <dgm:spPr/>
      <dgm:t>
        <a:bodyPr/>
        <a:lstStyle/>
        <a:p>
          <a:endParaRPr lang="sv-SE"/>
        </a:p>
      </dgm:t>
    </dgm:pt>
    <dgm:pt modelId="{BA32BACA-ED8F-4A61-9BE0-8B9778705048}" type="sibTrans" cxnId="{02FA7B3C-BD15-4F1E-A02E-F3FD7F2F99D9}">
      <dgm:prSet/>
      <dgm:spPr/>
      <dgm:t>
        <a:bodyPr/>
        <a:lstStyle/>
        <a:p>
          <a:endParaRPr lang="sv-SE"/>
        </a:p>
      </dgm:t>
    </dgm:pt>
    <dgm:pt modelId="{8343406B-B11C-48F9-9C67-03347E896292}">
      <dgm:prSet phldrT="[Text]"/>
      <dgm:spPr/>
      <dgm:t>
        <a:bodyPr/>
        <a:lstStyle/>
        <a:p>
          <a:r>
            <a:rPr lang="sv-SE" dirty="0"/>
            <a:t>Otrygghet</a:t>
          </a:r>
        </a:p>
      </dgm:t>
    </dgm:pt>
    <dgm:pt modelId="{1557DE77-30B2-4D4A-9F74-C314B5BA7247}" type="parTrans" cxnId="{E1A64D1D-96ED-4D65-A232-2ACFC4DD57BD}">
      <dgm:prSet/>
      <dgm:spPr/>
      <dgm:t>
        <a:bodyPr/>
        <a:lstStyle/>
        <a:p>
          <a:endParaRPr lang="sv-SE"/>
        </a:p>
      </dgm:t>
    </dgm:pt>
    <dgm:pt modelId="{73211420-3F70-44E5-A6EE-DCB060EA8B8B}" type="sibTrans" cxnId="{E1A64D1D-96ED-4D65-A232-2ACFC4DD57BD}">
      <dgm:prSet/>
      <dgm:spPr/>
      <dgm:t>
        <a:bodyPr/>
        <a:lstStyle/>
        <a:p>
          <a:endParaRPr lang="sv-SE"/>
        </a:p>
      </dgm:t>
    </dgm:pt>
    <dgm:pt modelId="{6E23B8A6-A425-4273-A86F-A4F2BBCBAA55}">
      <dgm:prSet phldrT="[Text]"/>
      <dgm:spPr/>
      <dgm:t>
        <a:bodyPr/>
        <a:lstStyle/>
        <a:p>
          <a:r>
            <a:rPr lang="sv-SE" dirty="0"/>
            <a:t>Drar sig undan</a:t>
          </a:r>
        </a:p>
      </dgm:t>
    </dgm:pt>
    <dgm:pt modelId="{627C1B9B-3A3C-4031-8110-D54E9A8A90A1}" type="parTrans" cxnId="{D8B3FB20-F3ED-4529-AD39-E1EB1B0C9912}">
      <dgm:prSet/>
      <dgm:spPr/>
      <dgm:t>
        <a:bodyPr/>
        <a:lstStyle/>
        <a:p>
          <a:endParaRPr lang="sv-SE"/>
        </a:p>
      </dgm:t>
    </dgm:pt>
    <dgm:pt modelId="{87C3AA29-DFB7-484C-B6CD-06B6B757AE3A}" type="sibTrans" cxnId="{D8B3FB20-F3ED-4529-AD39-E1EB1B0C9912}">
      <dgm:prSet/>
      <dgm:spPr/>
      <dgm:t>
        <a:bodyPr/>
        <a:lstStyle/>
        <a:p>
          <a:endParaRPr lang="sv-SE"/>
        </a:p>
      </dgm:t>
    </dgm:pt>
    <dgm:pt modelId="{BB3E5FD1-C922-4ABF-BAFF-7EEED1CCD9C5}">
      <dgm:prSet phldrT="[Text]"/>
      <dgm:spPr/>
      <dgm:t>
        <a:bodyPr/>
        <a:lstStyle/>
        <a:p>
          <a:r>
            <a:rPr lang="sv-SE" dirty="0"/>
            <a:t>Flyttar</a:t>
          </a:r>
        </a:p>
      </dgm:t>
    </dgm:pt>
    <dgm:pt modelId="{6C1E0493-C89C-47BD-B98E-AF6B511F32F4}" type="parTrans" cxnId="{DA1E5F53-27DB-4473-8B30-395B583C8FC0}">
      <dgm:prSet/>
      <dgm:spPr/>
      <dgm:t>
        <a:bodyPr/>
        <a:lstStyle/>
        <a:p>
          <a:endParaRPr lang="sv-SE"/>
        </a:p>
      </dgm:t>
    </dgm:pt>
    <dgm:pt modelId="{6EA8B177-5E0A-407D-8397-6820D5C8FAD4}" type="sibTrans" cxnId="{DA1E5F53-27DB-4473-8B30-395B583C8FC0}">
      <dgm:prSet/>
      <dgm:spPr/>
      <dgm:t>
        <a:bodyPr/>
        <a:lstStyle/>
        <a:p>
          <a:endParaRPr lang="sv-SE"/>
        </a:p>
      </dgm:t>
    </dgm:pt>
    <dgm:pt modelId="{CE8DB35D-D4E6-418A-B4C9-0C1249666B7F}">
      <dgm:prSet phldrT="[Text]"/>
      <dgm:spPr/>
      <dgm:t>
        <a:bodyPr/>
        <a:lstStyle/>
        <a:p>
          <a:r>
            <a:rPr lang="sv-SE" dirty="0"/>
            <a:t>Sämre kollektiv förmåga</a:t>
          </a:r>
        </a:p>
      </dgm:t>
    </dgm:pt>
    <dgm:pt modelId="{72EF0169-6A5C-4EE3-83E9-A714DA778700}" type="parTrans" cxnId="{1BFDE797-A22C-428F-87BA-A51524859045}">
      <dgm:prSet/>
      <dgm:spPr/>
      <dgm:t>
        <a:bodyPr/>
        <a:lstStyle/>
        <a:p>
          <a:endParaRPr lang="sv-SE"/>
        </a:p>
      </dgm:t>
    </dgm:pt>
    <dgm:pt modelId="{13014347-EA46-4542-87F9-0AD43FD776D0}" type="sibTrans" cxnId="{1BFDE797-A22C-428F-87BA-A51524859045}">
      <dgm:prSet/>
      <dgm:spPr/>
      <dgm:t>
        <a:bodyPr/>
        <a:lstStyle/>
        <a:p>
          <a:endParaRPr lang="sv-SE"/>
        </a:p>
      </dgm:t>
    </dgm:pt>
    <dgm:pt modelId="{72A6D6DB-B811-4290-BDAB-D74EFDF436D7}" type="pres">
      <dgm:prSet presAssocID="{2AD619EC-164E-4028-B7E7-B690AB909A34}" presName="Name0" presStyleCnt="0">
        <dgm:presLayoutVars>
          <dgm:dir/>
          <dgm:resizeHandles val="exact"/>
        </dgm:presLayoutVars>
      </dgm:prSet>
      <dgm:spPr/>
    </dgm:pt>
    <dgm:pt modelId="{F1AA0419-1253-4ACB-B681-638CAF7EC909}" type="pres">
      <dgm:prSet presAssocID="{2AD619EC-164E-4028-B7E7-B690AB909A34}" presName="cycle" presStyleCnt="0"/>
      <dgm:spPr/>
    </dgm:pt>
    <dgm:pt modelId="{84397CD2-C18D-45C5-A3E3-84EDEC3525EB}" type="pres">
      <dgm:prSet presAssocID="{0E2D41EF-5BFE-4A31-8857-26BB8087E3BC}" presName="nodeFirstNode" presStyleLbl="node1" presStyleIdx="0" presStyleCnt="5">
        <dgm:presLayoutVars>
          <dgm:bulletEnabled val="1"/>
        </dgm:presLayoutVars>
      </dgm:prSet>
      <dgm:spPr/>
    </dgm:pt>
    <dgm:pt modelId="{B936A991-1C42-4708-86AB-63D8BF78B2B7}" type="pres">
      <dgm:prSet presAssocID="{BA32BACA-ED8F-4A61-9BE0-8B9778705048}" presName="sibTransFirstNode" presStyleLbl="bgShp" presStyleIdx="0" presStyleCnt="1"/>
      <dgm:spPr/>
    </dgm:pt>
    <dgm:pt modelId="{0945103A-A792-4598-A122-D4DF62CBB241}" type="pres">
      <dgm:prSet presAssocID="{8343406B-B11C-48F9-9C67-03347E896292}" presName="nodeFollowingNodes" presStyleLbl="node1" presStyleIdx="1" presStyleCnt="5">
        <dgm:presLayoutVars>
          <dgm:bulletEnabled val="1"/>
        </dgm:presLayoutVars>
      </dgm:prSet>
      <dgm:spPr/>
    </dgm:pt>
    <dgm:pt modelId="{15118AAB-9FCB-46BE-A5DA-E929EFB418ED}" type="pres">
      <dgm:prSet presAssocID="{6E23B8A6-A425-4273-A86F-A4F2BBCBAA55}" presName="nodeFollowingNodes" presStyleLbl="node1" presStyleIdx="2" presStyleCnt="5">
        <dgm:presLayoutVars>
          <dgm:bulletEnabled val="1"/>
        </dgm:presLayoutVars>
      </dgm:prSet>
      <dgm:spPr/>
    </dgm:pt>
    <dgm:pt modelId="{112E0AEC-B4BE-4CDD-97B7-551B059C7C37}" type="pres">
      <dgm:prSet presAssocID="{BB3E5FD1-C922-4ABF-BAFF-7EEED1CCD9C5}" presName="nodeFollowingNodes" presStyleLbl="node1" presStyleIdx="3" presStyleCnt="5">
        <dgm:presLayoutVars>
          <dgm:bulletEnabled val="1"/>
        </dgm:presLayoutVars>
      </dgm:prSet>
      <dgm:spPr/>
    </dgm:pt>
    <dgm:pt modelId="{D09D5F36-CAFD-4683-95EC-DD2C75B50BEA}" type="pres">
      <dgm:prSet presAssocID="{CE8DB35D-D4E6-418A-B4C9-0C1249666B7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1A64D1D-96ED-4D65-A232-2ACFC4DD57BD}" srcId="{2AD619EC-164E-4028-B7E7-B690AB909A34}" destId="{8343406B-B11C-48F9-9C67-03347E896292}" srcOrd="1" destOrd="0" parTransId="{1557DE77-30B2-4D4A-9F74-C314B5BA7247}" sibTransId="{73211420-3F70-44E5-A6EE-DCB060EA8B8B}"/>
    <dgm:cxn modelId="{D8B3FB20-F3ED-4529-AD39-E1EB1B0C9912}" srcId="{2AD619EC-164E-4028-B7E7-B690AB909A34}" destId="{6E23B8A6-A425-4273-A86F-A4F2BBCBAA55}" srcOrd="2" destOrd="0" parTransId="{627C1B9B-3A3C-4031-8110-D54E9A8A90A1}" sibTransId="{87C3AA29-DFB7-484C-B6CD-06B6B757AE3A}"/>
    <dgm:cxn modelId="{A0390A27-1FCD-4D5C-9FB2-7FD4A66E4AFB}" type="presOf" srcId="{6E23B8A6-A425-4273-A86F-A4F2BBCBAA55}" destId="{15118AAB-9FCB-46BE-A5DA-E929EFB418ED}" srcOrd="0" destOrd="0" presId="urn:microsoft.com/office/officeart/2005/8/layout/cycle3"/>
    <dgm:cxn modelId="{7FED7E31-627A-4429-BFA8-DFDF36E8779B}" type="presOf" srcId="{8343406B-B11C-48F9-9C67-03347E896292}" destId="{0945103A-A792-4598-A122-D4DF62CBB241}" srcOrd="0" destOrd="0" presId="urn:microsoft.com/office/officeart/2005/8/layout/cycle3"/>
    <dgm:cxn modelId="{02FA7B3C-BD15-4F1E-A02E-F3FD7F2F99D9}" srcId="{2AD619EC-164E-4028-B7E7-B690AB909A34}" destId="{0E2D41EF-5BFE-4A31-8857-26BB8087E3BC}" srcOrd="0" destOrd="0" parTransId="{803C7CC5-4D12-4096-BB0E-4D061B892029}" sibTransId="{BA32BACA-ED8F-4A61-9BE0-8B9778705048}"/>
    <dgm:cxn modelId="{AC302A3E-DB80-418A-8B21-1E78D6103780}" type="presOf" srcId="{0E2D41EF-5BFE-4A31-8857-26BB8087E3BC}" destId="{84397CD2-C18D-45C5-A3E3-84EDEC3525EB}" srcOrd="0" destOrd="0" presId="urn:microsoft.com/office/officeart/2005/8/layout/cycle3"/>
    <dgm:cxn modelId="{A1E82767-AE61-4E35-95E8-DE8E3804C87D}" type="presOf" srcId="{2AD619EC-164E-4028-B7E7-B690AB909A34}" destId="{72A6D6DB-B811-4290-BDAB-D74EFDF436D7}" srcOrd="0" destOrd="0" presId="urn:microsoft.com/office/officeart/2005/8/layout/cycle3"/>
    <dgm:cxn modelId="{2BA80569-4781-4658-B685-D6D8E4DA8DED}" type="presOf" srcId="{BB3E5FD1-C922-4ABF-BAFF-7EEED1CCD9C5}" destId="{112E0AEC-B4BE-4CDD-97B7-551B059C7C37}" srcOrd="0" destOrd="0" presId="urn:microsoft.com/office/officeart/2005/8/layout/cycle3"/>
    <dgm:cxn modelId="{1C171469-235E-494D-B639-B1D2BDD374F5}" type="presOf" srcId="{CE8DB35D-D4E6-418A-B4C9-0C1249666B7F}" destId="{D09D5F36-CAFD-4683-95EC-DD2C75B50BEA}" srcOrd="0" destOrd="0" presId="urn:microsoft.com/office/officeart/2005/8/layout/cycle3"/>
    <dgm:cxn modelId="{DA1E5F53-27DB-4473-8B30-395B583C8FC0}" srcId="{2AD619EC-164E-4028-B7E7-B690AB909A34}" destId="{BB3E5FD1-C922-4ABF-BAFF-7EEED1CCD9C5}" srcOrd="3" destOrd="0" parTransId="{6C1E0493-C89C-47BD-B98E-AF6B511F32F4}" sibTransId="{6EA8B177-5E0A-407D-8397-6820D5C8FAD4}"/>
    <dgm:cxn modelId="{1BFDE797-A22C-428F-87BA-A51524859045}" srcId="{2AD619EC-164E-4028-B7E7-B690AB909A34}" destId="{CE8DB35D-D4E6-418A-B4C9-0C1249666B7F}" srcOrd="4" destOrd="0" parTransId="{72EF0169-6A5C-4EE3-83E9-A714DA778700}" sibTransId="{13014347-EA46-4542-87F9-0AD43FD776D0}"/>
    <dgm:cxn modelId="{5700B39D-012A-4366-8A9C-CD69907CF790}" type="presOf" srcId="{BA32BACA-ED8F-4A61-9BE0-8B9778705048}" destId="{B936A991-1C42-4708-86AB-63D8BF78B2B7}" srcOrd="0" destOrd="0" presId="urn:microsoft.com/office/officeart/2005/8/layout/cycle3"/>
    <dgm:cxn modelId="{49CC4BAA-F220-47C0-867D-EDC1CF05203C}" type="presParOf" srcId="{72A6D6DB-B811-4290-BDAB-D74EFDF436D7}" destId="{F1AA0419-1253-4ACB-B681-638CAF7EC909}" srcOrd="0" destOrd="0" presId="urn:microsoft.com/office/officeart/2005/8/layout/cycle3"/>
    <dgm:cxn modelId="{823F0F53-9F73-4096-8FC6-E7FB63FF5AE6}" type="presParOf" srcId="{F1AA0419-1253-4ACB-B681-638CAF7EC909}" destId="{84397CD2-C18D-45C5-A3E3-84EDEC3525EB}" srcOrd="0" destOrd="0" presId="urn:microsoft.com/office/officeart/2005/8/layout/cycle3"/>
    <dgm:cxn modelId="{253E2AF2-0D1E-4762-A2F3-F8296E133799}" type="presParOf" srcId="{F1AA0419-1253-4ACB-B681-638CAF7EC909}" destId="{B936A991-1C42-4708-86AB-63D8BF78B2B7}" srcOrd="1" destOrd="0" presId="urn:microsoft.com/office/officeart/2005/8/layout/cycle3"/>
    <dgm:cxn modelId="{7566620E-5058-4E1A-9190-FABC34C6EE21}" type="presParOf" srcId="{F1AA0419-1253-4ACB-B681-638CAF7EC909}" destId="{0945103A-A792-4598-A122-D4DF62CBB241}" srcOrd="2" destOrd="0" presId="urn:microsoft.com/office/officeart/2005/8/layout/cycle3"/>
    <dgm:cxn modelId="{EF8285CC-A28D-4984-B84E-525CD34248F0}" type="presParOf" srcId="{F1AA0419-1253-4ACB-B681-638CAF7EC909}" destId="{15118AAB-9FCB-46BE-A5DA-E929EFB418ED}" srcOrd="3" destOrd="0" presId="urn:microsoft.com/office/officeart/2005/8/layout/cycle3"/>
    <dgm:cxn modelId="{2B98CC33-96D2-44EE-B45D-5DDC2A4CD3FA}" type="presParOf" srcId="{F1AA0419-1253-4ACB-B681-638CAF7EC909}" destId="{112E0AEC-B4BE-4CDD-97B7-551B059C7C37}" srcOrd="4" destOrd="0" presId="urn:microsoft.com/office/officeart/2005/8/layout/cycle3"/>
    <dgm:cxn modelId="{8314EF00-0E8D-496A-B284-2811CD794259}" type="presParOf" srcId="{F1AA0419-1253-4ACB-B681-638CAF7EC909}" destId="{D09D5F36-CAFD-4683-95EC-DD2C75B50BE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6A991-1C42-4708-86AB-63D8BF78B2B7}">
      <dsp:nvSpPr>
        <dsp:cNvPr id="0" name=""/>
        <dsp:cNvSpPr/>
      </dsp:nvSpPr>
      <dsp:spPr>
        <a:xfrm>
          <a:off x="3104102" y="-27825"/>
          <a:ext cx="4307394" cy="4307394"/>
        </a:xfrm>
        <a:prstGeom prst="circularArrow">
          <a:avLst>
            <a:gd name="adj1" fmla="val 5544"/>
            <a:gd name="adj2" fmla="val 330680"/>
            <a:gd name="adj3" fmla="val 13736417"/>
            <a:gd name="adj4" fmla="val 17410056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97CD2-C18D-45C5-A3E3-84EDEC3525EB}">
      <dsp:nvSpPr>
        <dsp:cNvPr id="0" name=""/>
        <dsp:cNvSpPr/>
      </dsp:nvSpPr>
      <dsp:spPr>
        <a:xfrm>
          <a:off x="4232169" y="1414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Brott &amp; Oordning</a:t>
          </a:r>
        </a:p>
      </dsp:txBody>
      <dsp:txXfrm>
        <a:off x="4282236" y="51481"/>
        <a:ext cx="1951126" cy="925496"/>
      </dsp:txXfrm>
    </dsp:sp>
    <dsp:sp modelId="{0945103A-A792-4598-A122-D4DF62CBB241}">
      <dsp:nvSpPr>
        <dsp:cNvPr id="0" name=""/>
        <dsp:cNvSpPr/>
      </dsp:nvSpPr>
      <dsp:spPr>
        <a:xfrm>
          <a:off x="597910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Otrygghet</a:t>
          </a:r>
        </a:p>
      </dsp:txBody>
      <dsp:txXfrm>
        <a:off x="6029176" y="1320708"/>
        <a:ext cx="1951126" cy="925496"/>
      </dsp:txXfrm>
    </dsp:sp>
    <dsp:sp modelId="{15118AAB-9FCB-46BE-A5DA-E929EFB418ED}">
      <dsp:nvSpPr>
        <dsp:cNvPr id="0" name=""/>
        <dsp:cNvSpPr/>
      </dsp:nvSpPr>
      <dsp:spPr>
        <a:xfrm>
          <a:off x="5311838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Drar sig undan</a:t>
          </a:r>
        </a:p>
      </dsp:txBody>
      <dsp:txXfrm>
        <a:off x="5361905" y="3374359"/>
        <a:ext cx="1951126" cy="925496"/>
      </dsp:txXfrm>
    </dsp:sp>
    <dsp:sp modelId="{112E0AEC-B4BE-4CDD-97B7-551B059C7C37}">
      <dsp:nvSpPr>
        <dsp:cNvPr id="0" name=""/>
        <dsp:cNvSpPr/>
      </dsp:nvSpPr>
      <dsp:spPr>
        <a:xfrm>
          <a:off x="3152501" y="3324292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Flyttar</a:t>
          </a:r>
        </a:p>
      </dsp:txBody>
      <dsp:txXfrm>
        <a:off x="3202568" y="3374359"/>
        <a:ext cx="1951126" cy="925496"/>
      </dsp:txXfrm>
    </dsp:sp>
    <dsp:sp modelId="{D09D5F36-CAFD-4683-95EC-DD2C75B50BEA}">
      <dsp:nvSpPr>
        <dsp:cNvPr id="0" name=""/>
        <dsp:cNvSpPr/>
      </dsp:nvSpPr>
      <dsp:spPr>
        <a:xfrm>
          <a:off x="2485229" y="1270641"/>
          <a:ext cx="2051260" cy="1025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200" kern="1200" dirty="0"/>
            <a:t>Sämre kollektiv förmåga</a:t>
          </a:r>
        </a:p>
      </dsp:txBody>
      <dsp:txXfrm>
        <a:off x="2535296" y="1320708"/>
        <a:ext cx="1951126" cy="92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A1CBA-FD46-4165-BA30-7F20130CD328}" type="datetimeFigureOut">
              <a:rPr lang="en-SE" smtClean="0"/>
              <a:t>2023-11-23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D955A-E9BE-4AB2-80BA-EFE1B2795AE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543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Liknande mönster avseende allmän otrygghet eller oro för att utsättas för brott, det</a:t>
            </a:r>
            <a:r>
              <a:rPr lang="sv-SE" baseline="0" dirty="0"/>
              <a:t> delområden där flest oroar sig för att utsättas för brott ligger alla i Öster (Herrgården, </a:t>
            </a:r>
            <a:r>
              <a:rPr lang="sv-SE" baseline="0" dirty="0" err="1"/>
              <a:t>Persborg</a:t>
            </a:r>
            <a:r>
              <a:rPr lang="sv-SE" baseline="0" dirty="0"/>
              <a:t> och Törnrosen) + </a:t>
            </a:r>
            <a:r>
              <a:rPr lang="sv-SE" baseline="0" dirty="0" err="1"/>
              <a:t>Almhög</a:t>
            </a:r>
            <a:r>
              <a:rPr lang="sv-SE" baseline="0" dirty="0"/>
              <a:t> , </a:t>
            </a:r>
            <a:r>
              <a:rPr lang="sv-SE" baseline="0" dirty="0" err="1"/>
              <a:t>Eriksfält</a:t>
            </a:r>
            <a:r>
              <a:rPr lang="sv-SE" baseline="0" dirty="0"/>
              <a:t>, Örtagården. Och de lägsta nivåerna av oro för att utsättas för brott finns i Väster och det är i </a:t>
            </a:r>
            <a:r>
              <a:rPr lang="sv-SE" baseline="0" dirty="0" err="1"/>
              <a:t>Vintrie</a:t>
            </a:r>
            <a:r>
              <a:rPr lang="sv-SE" baseline="0" dirty="0"/>
              <a:t>, </a:t>
            </a:r>
            <a:r>
              <a:rPr lang="sv-SE" baseline="0" dirty="0" err="1"/>
              <a:t>Skumparp</a:t>
            </a:r>
            <a:r>
              <a:rPr lang="sv-SE" baseline="0" dirty="0"/>
              <a:t> och </a:t>
            </a:r>
            <a:r>
              <a:rPr lang="sv-SE" baseline="0" dirty="0" err="1"/>
              <a:t>Klagshamn</a:t>
            </a:r>
            <a:r>
              <a:rPr lang="sv-SE" baseline="0" dirty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75AA-BE20-4294-8FF8-A93EB04B2078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15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Liknande mönster avseende allmän otrygghet eller oro för att utsättas för brott, det</a:t>
            </a:r>
            <a:r>
              <a:rPr lang="sv-SE" baseline="0" dirty="0"/>
              <a:t> delområden där flest oroar sig för att utsättas för brott ligger alla i Öster (Herrgården, </a:t>
            </a:r>
            <a:r>
              <a:rPr lang="sv-SE" baseline="0" dirty="0" err="1"/>
              <a:t>Persborg</a:t>
            </a:r>
            <a:r>
              <a:rPr lang="sv-SE" baseline="0" dirty="0"/>
              <a:t> och Törnrosen) + </a:t>
            </a:r>
            <a:r>
              <a:rPr lang="sv-SE" baseline="0" dirty="0" err="1"/>
              <a:t>Almhög</a:t>
            </a:r>
            <a:r>
              <a:rPr lang="sv-SE" baseline="0" dirty="0"/>
              <a:t> , </a:t>
            </a:r>
            <a:r>
              <a:rPr lang="sv-SE" baseline="0" dirty="0" err="1"/>
              <a:t>Eriksfält</a:t>
            </a:r>
            <a:r>
              <a:rPr lang="sv-SE" baseline="0" dirty="0"/>
              <a:t>, Örtagården. Och de lägsta nivåerna av oro för att utsättas för brott finns i Väster och det är i </a:t>
            </a:r>
            <a:r>
              <a:rPr lang="sv-SE" baseline="0" dirty="0" err="1"/>
              <a:t>Vintrie</a:t>
            </a:r>
            <a:r>
              <a:rPr lang="sv-SE" baseline="0" dirty="0"/>
              <a:t>, </a:t>
            </a:r>
            <a:r>
              <a:rPr lang="sv-SE" baseline="0" dirty="0" err="1"/>
              <a:t>Skumparp</a:t>
            </a:r>
            <a:r>
              <a:rPr lang="sv-SE" baseline="0" dirty="0"/>
              <a:t> och </a:t>
            </a:r>
            <a:r>
              <a:rPr lang="sv-SE" baseline="0" dirty="0" err="1"/>
              <a:t>Klagshamn</a:t>
            </a:r>
            <a:r>
              <a:rPr lang="sv-SE" baseline="0" dirty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975AA-BE20-4294-8FF8-A93EB04B2078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3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3C6F0-AF9A-4C0B-9B08-DF8A0D4E0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2657F9-1F3B-4091-80F6-A5D967454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DCCB07-FA94-481B-8D80-83B8E291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038D07-1E36-454C-B777-728EE3C3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00E337-5293-4858-B981-FC895A923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44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ECFBA3-97C4-458B-A824-868374D1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2A454BB-6446-4F22-AF48-4AAA8180E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F3911D-570E-4663-A255-BBE44454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CBE7EA-14AB-4B34-B983-9DF35996D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00C7AE-2ABD-4986-99A9-0FC15DC6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64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1490C49-B238-487E-9374-0729278180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E626DB-828E-484F-85A7-9B0E1EF8E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3563C1-E4CF-4FAB-86BE-1B1EE1B6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44BF3E-5BE7-4842-B9C8-8C32D19B7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681CBB-BE39-4151-B691-3297E768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19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81FAE-3515-4A33-AF07-D9E859D4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2CF70F5-A2C7-4567-B6D3-01A836C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7AB67F-AE7E-4139-9CC4-F42114B5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E26596-4AAB-42B8-BBC2-1689D68B9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AE492B-DD34-4A25-872B-90ED39B9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3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0466B1-D820-475C-B551-CF12D622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5345439-9B78-4B81-850D-2E7A17718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3D414D-E246-4777-87D3-AED4F62E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07D9D0-C4B6-484F-8256-0C9713033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80BC-3268-4EED-BD6D-0BD73BEE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4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E5C66-8791-4425-95B7-616C2148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545364-37C6-4CA3-8B98-58792DEF6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B81C990-45D6-433E-94D7-D6B2FC0EC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60DAD2-F9CA-4E24-9246-6365B167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09AA71-7B5D-42EE-8217-78D17234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CB527DD-75C2-41B4-A34B-C9C8270B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98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6048A5-3B71-4D3E-9CD8-CA30A56E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5DC988-9272-4521-BC63-EA8CA5230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5D2787D-BC67-4C85-8FC9-CC907CBF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F40F45-8714-45E5-9B44-6A8949D69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7F70A2-53B4-4F32-9FF4-E9AF5FAE5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E34EBD7-235D-45E1-9897-37EB72B5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C50FDCE-A104-41B9-9D78-4076FB359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A2AADB1-9DC0-4B1F-AEF3-81BA4632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07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8EAEC1-E6BE-42AA-95C6-B78764AD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3379B4E-4204-468A-845B-F1788C13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64B575-35F2-49C9-96D8-6DE87B53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D46BD3B-41E6-4C36-B523-8C17D7E3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992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D1C0879-D3F5-4281-A756-BAEA9039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5EF608-E81C-4B67-86AC-598A0651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AED1E31-489F-4ABC-9545-977280A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354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EAC203-95A9-486D-8C9C-E555796B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CC3F82-E211-4EBD-BA23-B8647AB8C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96F67-6F02-47FB-B53E-9D2BD1C0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CFA4DB-7EA8-46E1-BADB-FC0B85F0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9C414F-F244-405D-A2ED-30D1F7DBE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93DD4B5-AB87-4BBB-8C88-9D4D82CD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6564C-1A82-4FA1-9172-33064842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5733D5-D0C2-441A-8B89-98D7FE354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93328D-B16F-4313-9C77-95F5BB25C4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87F9795-44C5-4043-BEBA-167FD61A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43C71D3-CCB6-4636-B9AD-D179B38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CEE180-D29E-4177-8363-65FA82BB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9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105719A-D6F8-4231-9EDD-C04BB729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8B4BAD-1539-4592-B314-6C2A22AA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79EB53-C209-4071-B74D-27A8416E9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2D3BE-5BF9-46D5-B9E1-0BEC26D9531E}" type="datetimeFigureOut">
              <a:rPr lang="sv-SE" smtClean="0"/>
              <a:t>2023-11-23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7D6068-2376-47A4-A516-9DD33E306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46A9D1-7B26-4134-808D-053532CC5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6951-33CF-485C-9826-6E3690D943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manne.gerell@mau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60C23-5D8F-4D22-BE63-87AB518D0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Den kollektiva förmågan och dess koppling till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3600" dirty="0">
                <a:solidFill>
                  <a:schemeClr val="bg1"/>
                </a:solidFill>
              </a:rPr>
              <a:t>minskad brottslighet och otrygghet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75034F2-1546-41DA-944F-E5E6B6F06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Grannsamverkanskonferens 231124</a:t>
            </a:r>
          </a:p>
        </p:txBody>
      </p:sp>
    </p:spTree>
    <p:extLst>
      <p:ext uri="{BB962C8B-B14F-4D97-AF65-F5344CB8AC3E}">
        <p14:creationId xmlns:p14="http://schemas.microsoft.com/office/powerpoint/2010/main" val="300676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Exempel: Öppen drogförsäljning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566041" y="1690688"/>
            <a:ext cx="4529959" cy="45259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Platser med öppen narkotikaförsäljning tenderar etableras i områden med låg kollektiv förmåga</a:t>
            </a:r>
          </a:p>
          <a:p>
            <a:r>
              <a:rPr lang="sv-SE" dirty="0">
                <a:solidFill>
                  <a:schemeClr val="bg1"/>
                </a:solidFill>
              </a:rPr>
              <a:t>… och drogförsäljningen kan sedan bidra till att ytterligare försvaga den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620727"/>
            <a:ext cx="3468732" cy="491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/>
          <a:stretch/>
        </p:blipFill>
        <p:spPr bwMode="auto">
          <a:xfrm>
            <a:off x="4386805" y="1465722"/>
            <a:ext cx="3889032" cy="514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88" y="5661248"/>
            <a:ext cx="120515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99457" y="404664"/>
            <a:ext cx="10526183" cy="642578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Otrygghet uppvisar liknande geografiska mönster, liksom arbetslöshet, låg inkomst eller utländsk bakgrund</a:t>
            </a:r>
          </a:p>
        </p:txBody>
      </p:sp>
    </p:spTree>
    <p:extLst>
      <p:ext uri="{BB962C8B-B14F-4D97-AF65-F5344CB8AC3E}">
        <p14:creationId xmlns:p14="http://schemas.microsoft.com/office/powerpoint/2010/main" val="24942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/>
          <a:stretch/>
        </p:blipFill>
        <p:spPr bwMode="auto">
          <a:xfrm>
            <a:off x="4386806" y="1248286"/>
            <a:ext cx="4149461" cy="549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88" y="5661248"/>
            <a:ext cx="120515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99457" y="404664"/>
            <a:ext cx="10526183" cy="642578"/>
          </a:xfrm>
        </p:spPr>
        <p:txBody>
          <a:bodyPr>
            <a:norm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Otrygghet uppvisar liknande geografiska mönster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96B55D9-A634-1ED2-0E54-A0CB8615D454}"/>
              </a:ext>
            </a:extLst>
          </p:cNvPr>
          <p:cNvSpPr/>
          <p:nvPr/>
        </p:nvSpPr>
        <p:spPr>
          <a:xfrm>
            <a:off x="5440101" y="2581154"/>
            <a:ext cx="763929" cy="5555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691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12 grannskap i fyra områden</a:t>
            </a:r>
          </a:p>
        </p:txBody>
      </p:sp>
      <p:pic>
        <p:nvPicPr>
          <p:cNvPr id="4" name="Platshållare för innehåll 3" descr="fyra_generellgrannsk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497"/>
          <a:stretch>
            <a:fillRect/>
          </a:stretch>
        </p:blipFill>
        <p:spPr>
          <a:xfrm>
            <a:off x="4065973" y="1628801"/>
            <a:ext cx="4840094" cy="4497363"/>
          </a:xfrm>
        </p:spPr>
      </p:pic>
    </p:spTree>
    <p:extLst>
      <p:ext uri="{BB962C8B-B14F-4D97-AF65-F5344CB8AC3E}">
        <p14:creationId xmlns:p14="http://schemas.microsoft.com/office/powerpoint/2010/main" val="3113975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Otrygg plats ” Vilka platser känner du dig otrygg på i ditt område?”</a:t>
            </a:r>
          </a:p>
        </p:txBody>
      </p:sp>
      <p:pic>
        <p:nvPicPr>
          <p:cNvPr id="4" name="Platshållare för innehåll 3" descr="fyra_avoidan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906"/>
          <a:stretch>
            <a:fillRect/>
          </a:stretch>
        </p:blipFill>
        <p:spPr>
          <a:xfrm>
            <a:off x="4252404" y="1844824"/>
            <a:ext cx="4639735" cy="4569370"/>
          </a:xfrm>
        </p:spPr>
      </p:pic>
    </p:spTree>
    <p:extLst>
      <p:ext uri="{BB962C8B-B14F-4D97-AF65-F5344CB8AC3E}">
        <p14:creationId xmlns:p14="http://schemas.microsoft.com/office/powerpoint/2010/main" val="247569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371" y="476672"/>
            <a:ext cx="10526183" cy="642578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Specifika platser som respondenter undviker</a:t>
            </a:r>
          </a:p>
        </p:txBody>
      </p:sp>
      <p:pic>
        <p:nvPicPr>
          <p:cNvPr id="4" name="Platshållare för innehåll 3" descr="fyra_platsundvik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497"/>
          <a:stretch>
            <a:fillRect/>
          </a:stretch>
        </p:blipFill>
        <p:spPr>
          <a:xfrm>
            <a:off x="4421081" y="1651662"/>
            <a:ext cx="4470702" cy="4474502"/>
          </a:xfrm>
        </p:spPr>
      </p:pic>
    </p:spTree>
    <p:extLst>
      <p:ext uri="{BB962C8B-B14F-4D97-AF65-F5344CB8AC3E}">
        <p14:creationId xmlns:p14="http://schemas.microsoft.com/office/powerpoint/2010/main" val="45079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Vad säger de boende att otrygga platser beror på?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5056573" cy="4351338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Belysning, mörker </a:t>
            </a:r>
            <a:r>
              <a:rPr lang="sv-SE" dirty="0" err="1">
                <a:solidFill>
                  <a:schemeClr val="bg1"/>
                </a:solidFill>
              </a:rPr>
              <a:t>etc</a:t>
            </a:r>
            <a:r>
              <a:rPr lang="sv-SE" dirty="0">
                <a:solidFill>
                  <a:schemeClr val="bg1"/>
                </a:solidFill>
              </a:rPr>
              <a:t> vanligast</a:t>
            </a:r>
          </a:p>
          <a:p>
            <a:r>
              <a:rPr lang="sv-SE" dirty="0">
                <a:solidFill>
                  <a:schemeClr val="bg1"/>
                </a:solidFill>
              </a:rPr>
              <a:t>Ungdomsgäng, stök och brottslighet</a:t>
            </a:r>
          </a:p>
          <a:p>
            <a:r>
              <a:rPr lang="sv-SE" dirty="0">
                <a:solidFill>
                  <a:schemeClr val="bg1"/>
                </a:solidFill>
              </a:rPr>
              <a:t>Gemenskap, sammanhållning, grannar. </a:t>
            </a:r>
          </a:p>
          <a:p>
            <a:r>
              <a:rPr lang="sv-SE" dirty="0">
                <a:solidFill>
                  <a:schemeClr val="bg1"/>
                </a:solidFill>
              </a:rPr>
              <a:t>Kvinnor mer otrygga – och mer benägna att ange både belysning och stök som viktiga</a:t>
            </a:r>
          </a:p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6205491" y="1819922"/>
            <a:ext cx="5344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&lt;- Dom som inte sa sig vara otrygga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&lt;- Dom som sa sig vara otrygga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&lt;- Gemensamt för båda grupperna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69E06-7835-E7CF-D1A0-03A86375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Otrygghet</a:t>
            </a:r>
            <a:r>
              <a:rPr lang="en-GB" dirty="0">
                <a:solidFill>
                  <a:schemeClr val="bg1"/>
                </a:solidFill>
              </a:rPr>
              <a:t> = </a:t>
            </a:r>
            <a:r>
              <a:rPr lang="en-GB" dirty="0" err="1">
                <a:solidFill>
                  <a:schemeClr val="bg1"/>
                </a:solidFill>
              </a:rPr>
              <a:t>Brottslighet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oordning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fattigdom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kollektiv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förmåga</a:t>
            </a:r>
            <a:r>
              <a:rPr lang="en-GB" dirty="0">
                <a:solidFill>
                  <a:schemeClr val="bg1"/>
                </a:solidFill>
              </a:rPr>
              <a:t> ?</a:t>
            </a:r>
            <a:endParaRPr lang="en-S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6712E-CDC4-CF4F-F13A-61D80EFD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Högre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otrygghet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områden</a:t>
            </a:r>
            <a:r>
              <a:rPr lang="en-GB" dirty="0">
                <a:solidFill>
                  <a:schemeClr val="bg1"/>
                </a:solidFill>
              </a:rPr>
              <a:t> med </a:t>
            </a:r>
            <a:r>
              <a:rPr lang="en-GB" dirty="0" err="1">
                <a:solidFill>
                  <a:schemeClr val="bg1"/>
                </a:solidFill>
              </a:rPr>
              <a:t>högre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brottslighet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mer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oordning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Men, om vi tar </a:t>
            </a:r>
            <a:r>
              <a:rPr lang="en-GB" dirty="0" err="1">
                <a:solidFill>
                  <a:schemeClr val="bg1"/>
                </a:solidFill>
              </a:rPr>
              <a:t>hänsyn</a:t>
            </a:r>
            <a:r>
              <a:rPr lang="en-GB" dirty="0">
                <a:solidFill>
                  <a:schemeClr val="bg1"/>
                </a:solidFill>
              </a:rPr>
              <a:t> till </a:t>
            </a:r>
            <a:r>
              <a:rPr lang="en-GB" dirty="0" err="1">
                <a:solidFill>
                  <a:schemeClr val="bg1"/>
                </a:solidFill>
              </a:rPr>
              <a:t>fattigdom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och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kollektiv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förmåga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bortfaller</a:t>
            </a:r>
            <a:r>
              <a:rPr lang="en-GB" dirty="0">
                <a:solidFill>
                  <a:schemeClr val="bg1"/>
                </a:solidFill>
              </a:rPr>
              <a:t> det </a:t>
            </a:r>
            <a:r>
              <a:rPr lang="en-GB" dirty="0" err="1">
                <a:solidFill>
                  <a:schemeClr val="bg1"/>
                </a:solidFill>
              </a:rPr>
              <a:t>sambandet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Den </a:t>
            </a:r>
            <a:r>
              <a:rPr lang="en-GB" dirty="0" err="1">
                <a:solidFill>
                  <a:schemeClr val="bg1"/>
                </a:solidFill>
              </a:rPr>
              <a:t>kollektiva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förmågan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verkar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viktigare</a:t>
            </a:r>
            <a:r>
              <a:rPr lang="en-GB" dirty="0">
                <a:solidFill>
                  <a:schemeClr val="bg1"/>
                </a:solidFill>
              </a:rPr>
              <a:t> för </a:t>
            </a:r>
            <a:r>
              <a:rPr lang="en-GB" dirty="0" err="1">
                <a:solidFill>
                  <a:schemeClr val="bg1"/>
                </a:solidFill>
              </a:rPr>
              <a:t>otrygghet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än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brottsligheten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är</a:t>
            </a:r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604E79D-6BB2-4A06-6F78-FD86791C5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1"/>
          <a:stretch/>
        </p:blipFill>
        <p:spPr bwMode="auto">
          <a:xfrm>
            <a:off x="7089494" y="1344551"/>
            <a:ext cx="3889032" cy="514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6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7C8078-9AE9-437E-80F7-E5D7A3C79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chemeClr val="bg1"/>
                </a:solidFill>
              </a:rPr>
              <a:t>Skjutningars effekt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7">
            <a:extLst>
              <a:ext uri="{FF2B5EF4-FFF2-40B4-BE49-F238E27FC236}">
                <a16:creationId xmlns:a16="http://schemas.microsoft.com/office/drawing/2014/main" id="{2A1DA966-742F-4913-B58F-CEF57DC7D4C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64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762AF2-1402-4E35-B9B4-61276D8F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93437C-B7E0-44A1-BFA6-A8E98312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B359AE3-7974-4D1A-B116-CA5FD5B1B7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7" t="12640" r="50000" b="20694"/>
          <a:stretch/>
        </p:blipFill>
        <p:spPr>
          <a:xfrm>
            <a:off x="676275" y="866774"/>
            <a:ext cx="4200525" cy="354350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74EBDF7-2794-4DF4-8229-C0A57B9EE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4" t="12639" r="49297" b="11528"/>
          <a:stretch/>
        </p:blipFill>
        <p:spPr>
          <a:xfrm>
            <a:off x="5070475" y="438149"/>
            <a:ext cx="5438775" cy="520065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0CE19E4-A49C-4E81-87AB-C5F5621832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19" t="12639" r="38125" b="11528"/>
          <a:stretch/>
        </p:blipFill>
        <p:spPr>
          <a:xfrm>
            <a:off x="7410317" y="2450237"/>
            <a:ext cx="4299083" cy="406107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C70E46-9779-436F-A0F3-8352E1AAA1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59" t="12639" r="40809" b="12639"/>
          <a:stretch/>
        </p:blipFill>
        <p:spPr>
          <a:xfrm>
            <a:off x="1933575" y="866774"/>
            <a:ext cx="5283068" cy="512445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0F0471-1C2E-40BC-973A-C7C5A42021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46" t="26925" r="28714" b="13858"/>
          <a:stretch/>
        </p:blipFill>
        <p:spPr>
          <a:xfrm>
            <a:off x="188002" y="2707689"/>
            <a:ext cx="8014965" cy="40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9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Våld i offentlig miljö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36" y="1825625"/>
            <a:ext cx="7348127" cy="4351338"/>
          </a:xfrm>
        </p:spPr>
      </p:pic>
    </p:spTree>
    <p:extLst>
      <p:ext uri="{BB962C8B-B14F-4D97-AF65-F5344CB8AC3E}">
        <p14:creationId xmlns:p14="http://schemas.microsoft.com/office/powerpoint/2010/main" val="222595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1776B1-BD13-437D-BB0B-D55B9524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Mätbar effekt: Bostadspriser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B5CB5C8-C572-4879-93F4-9B5E8BC12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539" y="1825625"/>
            <a:ext cx="68169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4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Negativa spiraler - bostadsområden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4" name="Platshållare för innehåll 3"/>
          <p:cNvGraphicFramePr>
            <a:graphicFrameLocks/>
          </p:cNvGraphicFramePr>
          <p:nvPr/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6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E8651C-1AA4-4975-8338-CE19B328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Avslutande exempel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5556F0-CD8A-4C30-B738-67A28B82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08503" cy="4351338"/>
          </a:xfrm>
        </p:spPr>
        <p:txBody>
          <a:bodyPr/>
          <a:lstStyle/>
          <a:p>
            <a:r>
              <a:rPr lang="sv-SE" dirty="0">
                <a:solidFill>
                  <a:schemeClr val="bg1"/>
                </a:solidFill>
                <a:hlinkClick r:id="rId2"/>
              </a:rPr>
              <a:t>manne.gerell@mau.se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@mannegerell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76A7CD7F-ED79-8596-C518-512141C260D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00" y="1690688"/>
            <a:ext cx="4373666" cy="464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31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Densitet. </a:t>
            </a:r>
            <a:r>
              <a:rPr lang="sv-SE" dirty="0" err="1"/>
              <a:t>Rån+misshandel</a:t>
            </a:r>
            <a:r>
              <a:rPr lang="sv-SE" dirty="0"/>
              <a:t> i offentlig miljö (2013). </a:t>
            </a:r>
          </a:p>
        </p:txBody>
      </p:sp>
      <p:pic>
        <p:nvPicPr>
          <p:cNvPr id="4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2700" r="4838" b="28216"/>
          <a:stretch/>
        </p:blipFill>
        <p:spPr>
          <a:xfrm>
            <a:off x="4085628" y="1825625"/>
            <a:ext cx="4020744" cy="4351338"/>
          </a:xfrm>
        </p:spPr>
      </p:pic>
    </p:spTree>
    <p:extLst>
      <p:ext uri="{BB962C8B-B14F-4D97-AF65-F5344CB8AC3E}">
        <p14:creationId xmlns:p14="http://schemas.microsoft.com/office/powerpoint/2010/main" val="348572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Nattliv</a:t>
            </a:r>
          </a:p>
        </p:txBody>
      </p:sp>
      <p:pic>
        <p:nvPicPr>
          <p:cNvPr id="5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" t="2710" r="4857" b="29513"/>
          <a:stretch/>
        </p:blipFill>
        <p:spPr>
          <a:xfrm>
            <a:off x="4517402" y="2033588"/>
            <a:ext cx="3492158" cy="36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6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Mycket folk!</a:t>
            </a:r>
          </a:p>
        </p:txBody>
      </p:sp>
      <p:pic>
        <p:nvPicPr>
          <p:cNvPr id="5" name="Platshållare för innehåll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2961" r="4095" b="28479"/>
          <a:stretch/>
        </p:blipFill>
        <p:spPr>
          <a:xfrm>
            <a:off x="4540275" y="2033588"/>
            <a:ext cx="3446412" cy="3687762"/>
          </a:xfrm>
        </p:spPr>
      </p:pic>
    </p:spTree>
    <p:extLst>
      <p:ext uri="{BB962C8B-B14F-4D97-AF65-F5344CB8AC3E}">
        <p14:creationId xmlns:p14="http://schemas.microsoft.com/office/powerpoint/2010/main" val="190748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Densitet misshandel offentlig miljö (2014)</a:t>
            </a:r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32" y="1600201"/>
            <a:ext cx="7643736" cy="4525963"/>
          </a:xfrm>
        </p:spPr>
      </p:pic>
    </p:spTree>
    <p:extLst>
      <p:ext uri="{BB962C8B-B14F-4D97-AF65-F5344CB8AC3E}">
        <p14:creationId xmlns:p14="http://schemas.microsoft.com/office/powerpoint/2010/main" val="277905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Förutom centrum?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32" y="1600201"/>
            <a:ext cx="7643736" cy="4525963"/>
          </a:xfrm>
        </p:spPr>
      </p:pic>
    </p:spTree>
    <p:extLst>
      <p:ext uri="{BB962C8B-B14F-4D97-AF65-F5344CB8AC3E}">
        <p14:creationId xmlns:p14="http://schemas.microsoft.com/office/powerpoint/2010/main" val="122527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Svartvitt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32" y="1600201"/>
            <a:ext cx="7643736" cy="4525963"/>
          </a:xfrm>
        </p:spPr>
      </p:pic>
    </p:spTree>
    <p:extLst>
      <p:ext uri="{BB962C8B-B14F-4D97-AF65-F5344CB8AC3E}">
        <p14:creationId xmlns:p14="http://schemas.microsoft.com/office/powerpoint/2010/main" val="69500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Kollektiv förmåga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32" y="1600201"/>
            <a:ext cx="7643736" cy="4525963"/>
          </a:xfrm>
        </p:spPr>
      </p:pic>
    </p:spTree>
    <p:extLst>
      <p:ext uri="{BB962C8B-B14F-4D97-AF65-F5344CB8AC3E}">
        <p14:creationId xmlns:p14="http://schemas.microsoft.com/office/powerpoint/2010/main" val="141318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389</Words>
  <Application>Microsoft Office PowerPoint</Application>
  <PresentationFormat>Widescreen</PresentationFormat>
  <Paragraphs>48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Den kollektiva förmågan och dess koppling till minskad brottslighet och otrygghet</vt:lpstr>
      <vt:lpstr>Våld i offentlig miljö</vt:lpstr>
      <vt:lpstr>Densitet. Rån+misshandel i offentlig miljö (2013). </vt:lpstr>
      <vt:lpstr>Nattliv</vt:lpstr>
      <vt:lpstr>Mycket folk!</vt:lpstr>
      <vt:lpstr>Densitet misshandel offentlig miljö (2014)</vt:lpstr>
      <vt:lpstr>Förutom centrum?</vt:lpstr>
      <vt:lpstr>Svartvitt</vt:lpstr>
      <vt:lpstr>Kollektiv förmåga</vt:lpstr>
      <vt:lpstr>Exempel: Öppen drogförsäljning</vt:lpstr>
      <vt:lpstr>Otrygghet uppvisar liknande geografiska mönster, liksom arbetslöshet, låg inkomst eller utländsk bakgrund</vt:lpstr>
      <vt:lpstr>Otrygghet uppvisar liknande geografiska mönster</vt:lpstr>
      <vt:lpstr>12 grannskap i fyra områden</vt:lpstr>
      <vt:lpstr>Otrygg plats ” Vilka platser känner du dig otrygg på i ditt område?”</vt:lpstr>
      <vt:lpstr>Specifika platser som respondenter undviker</vt:lpstr>
      <vt:lpstr>Vad säger de boende att otrygga platser beror på?</vt:lpstr>
      <vt:lpstr>Otrygghet = Brottslighet, oordning, fattigdom och kollektiv förmåga ?</vt:lpstr>
      <vt:lpstr>Skjutningars effekt</vt:lpstr>
      <vt:lpstr>PowerPoint Presentation</vt:lpstr>
      <vt:lpstr>Mätbar effekt: Bostadspriser</vt:lpstr>
      <vt:lpstr>Negativa spiraler - bostadsområden</vt:lpstr>
      <vt:lpstr>Avslutande exempel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vet vi om skjutningarna – och kan vi predicera var det kommer att smälla härnäst</dc:title>
  <dc:creator>Manne Gerell</dc:creator>
  <cp:lastModifiedBy>Manne Gerell</cp:lastModifiedBy>
  <cp:revision>67</cp:revision>
  <dcterms:created xsi:type="dcterms:W3CDTF">2022-03-08T10:13:11Z</dcterms:created>
  <dcterms:modified xsi:type="dcterms:W3CDTF">2023-11-23T09:52:02Z</dcterms:modified>
</cp:coreProperties>
</file>