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2"/>
  </p:notesMasterIdLst>
  <p:sldIdLst>
    <p:sldId id="256" r:id="rId3"/>
    <p:sldId id="822" r:id="rId4"/>
    <p:sldId id="823" r:id="rId5"/>
    <p:sldId id="809" r:id="rId6"/>
    <p:sldId id="811" r:id="rId7"/>
    <p:sldId id="810" r:id="rId8"/>
    <p:sldId id="812" r:id="rId9"/>
    <p:sldId id="826" r:id="rId10"/>
    <p:sldId id="813" r:id="rId11"/>
    <p:sldId id="814" r:id="rId12"/>
    <p:sldId id="815" r:id="rId13"/>
    <p:sldId id="817" r:id="rId14"/>
    <p:sldId id="819" r:id="rId15"/>
    <p:sldId id="827" r:id="rId16"/>
    <p:sldId id="816" r:id="rId17"/>
    <p:sldId id="818" r:id="rId18"/>
    <p:sldId id="820" r:id="rId19"/>
    <p:sldId id="821" r:id="rId20"/>
    <p:sldId id="270"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622" autoAdjust="0"/>
  </p:normalViewPr>
  <p:slideViewPr>
    <p:cSldViewPr snapToGrid="0">
      <p:cViewPr varScale="1">
        <p:scale>
          <a:sx n="92" d="100"/>
          <a:sy n="92"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00419C2-FEEA-4F93-8D55-474930AFA0EC}" type="datetimeFigureOut">
              <a:rPr lang="sv-SE" smtClean="0"/>
              <a:t>2023-11-15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4DF523-3156-4B96-8C53-75DC54624238}" type="slidenum">
              <a:rPr lang="sv-SE" smtClean="0"/>
              <a:t>‹#›</a:t>
            </a:fld>
            <a:endParaRPr lang="sv-SE"/>
          </a:p>
        </p:txBody>
      </p:sp>
    </p:spTree>
    <p:extLst>
      <p:ext uri="{BB962C8B-B14F-4D97-AF65-F5344CB8AC3E}">
        <p14:creationId xmlns:p14="http://schemas.microsoft.com/office/powerpoint/2010/main" val="137962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Anledningen till att just vi står här idag: gemensam länsövergripande samverkansöverenskommelse, stötta kommunerna </a:t>
            </a:r>
          </a:p>
          <a:p>
            <a:r>
              <a:rPr lang="sv-SE" sz="1600" dirty="0"/>
              <a:t>Länsstyrelsen; förordning att samordna det regionala brottsförebyggande arbetet. Sammankallar det länsövergripande nätverket med kommunala samordnare för det brottsförebyggande arbetet samt kommunpoliser minst fyra gånger per år. Genomför även kunskapshöjande insatser. Kommer nu intensifieras när lagen kommer, dels genom utökade resurser men även genom ett närmare samarbete med Brå för stöd till lokal nivå. Även vad gäller uppföljningen. </a:t>
            </a:r>
          </a:p>
          <a:p>
            <a:r>
              <a:rPr lang="sv-SE" sz="1600" dirty="0"/>
              <a:t>Särskilt regeringsuppdrag inför införande av lagen tillsammans med Brå. </a:t>
            </a:r>
          </a:p>
          <a:p>
            <a:r>
              <a:rPr lang="sv-SE" sz="1600" dirty="0"/>
              <a:t>Polismyndigheten: Kommunpoliser. Regionala BF-nätverket med övriga </a:t>
            </a:r>
            <a:r>
              <a:rPr lang="sv-SE" sz="1600" dirty="0" err="1"/>
              <a:t>PO:n</a:t>
            </a:r>
            <a:r>
              <a:rPr lang="sv-SE" sz="1600" dirty="0"/>
              <a:t> </a:t>
            </a:r>
          </a:p>
        </p:txBody>
      </p:sp>
    </p:spTree>
    <p:extLst>
      <p:ext uri="{BB962C8B-B14F-4D97-AF65-F5344CB8AC3E}">
        <p14:creationId xmlns:p14="http://schemas.microsoft.com/office/powerpoint/2010/main" val="19924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Utdrag från samverkansboken</a:t>
            </a:r>
          </a:p>
        </p:txBody>
      </p:sp>
      <p:sp>
        <p:nvSpPr>
          <p:cNvPr id="4" name="Platshållare för bildnummer 3"/>
          <p:cNvSpPr>
            <a:spLocks noGrp="1"/>
          </p:cNvSpPr>
          <p:nvPr>
            <p:ph type="sldNum" sz="quarter" idx="5"/>
          </p:nvPr>
        </p:nvSpPr>
        <p:spPr/>
        <p:txBody>
          <a:bodyPr/>
          <a:lstStyle/>
          <a:p>
            <a:fld id="{4A4DF523-3156-4B96-8C53-75DC54624238}" type="slidenum">
              <a:rPr lang="sv-SE" smtClean="0"/>
              <a:t>12</a:t>
            </a:fld>
            <a:endParaRPr lang="sv-SE"/>
          </a:p>
        </p:txBody>
      </p:sp>
    </p:spTree>
    <p:extLst>
      <p:ext uri="{BB962C8B-B14F-4D97-AF65-F5344CB8AC3E}">
        <p14:creationId xmlns:p14="http://schemas.microsoft.com/office/powerpoint/2010/main" val="80762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för tryggheten, delaktighet!! Kommunen kan involvera GS-områden till EST-arbetet. </a:t>
            </a:r>
          </a:p>
          <a:p>
            <a:endParaRPr lang="sv-SE" dirty="0"/>
          </a:p>
          <a:p>
            <a:r>
              <a:rPr lang="sv-SE" dirty="0"/>
              <a:t>Grannsamverkan skyltar, märker, FB </a:t>
            </a:r>
            <a:r>
              <a:rPr lang="sv-SE" dirty="0" err="1"/>
              <a:t>Insta</a:t>
            </a:r>
            <a:r>
              <a:rPr lang="sv-SE" dirty="0"/>
              <a:t> , västar mm </a:t>
            </a:r>
          </a:p>
          <a:p>
            <a:endParaRPr lang="sv-SE" dirty="0"/>
          </a:p>
          <a:p>
            <a:r>
              <a:rPr lang="sv-SE" dirty="0"/>
              <a:t>Tips från Grannsamverkan </a:t>
            </a:r>
          </a:p>
          <a:p>
            <a:endParaRPr lang="sv-SE" dirty="0"/>
          </a:p>
          <a:p>
            <a:r>
              <a:rPr lang="sv-SE" i="1" dirty="0"/>
              <a:t>Gult är funktionens färg- Individen får en funktion med en gul väst på sig. Jämför polisuniformens betydelse kontra individen som finns i den. </a:t>
            </a:r>
          </a:p>
          <a:p>
            <a:endParaRPr lang="sv-SE" i="1" dirty="0"/>
          </a:p>
          <a:p>
            <a:r>
              <a:rPr lang="sv-SE" dirty="0"/>
              <a:t>Olika GS-områden innebär olika sätt att kommunicera på- men det ställer också krav på inkludering och bevakning av administratör mm. Exempel finns på att t ex en FB-sida för en förening blir avstamp för politiska yttringar, påhopp och personuppgifter vilket naturligtvis inte är bra. Om ett område åstadkommer något bra kan området också behöva hjälp med att uppmärksammas i konventionell media.   Ju mer uppmärksamhet desto mer påverkan på den motiverade gärningspersonen.</a:t>
            </a:r>
          </a:p>
          <a:p>
            <a:endParaRPr lang="sv-SE" dirty="0"/>
          </a:p>
        </p:txBody>
      </p:sp>
      <p:sp>
        <p:nvSpPr>
          <p:cNvPr id="4" name="Platshållare för bildnummer 3"/>
          <p:cNvSpPr>
            <a:spLocks noGrp="1"/>
          </p:cNvSpPr>
          <p:nvPr>
            <p:ph type="sldNum" sz="quarter" idx="5"/>
          </p:nvPr>
        </p:nvSpPr>
        <p:spPr/>
        <p:txBody>
          <a:bodyPr/>
          <a:lstStyle/>
          <a:p>
            <a:fld id="{4A4DF523-3156-4B96-8C53-75DC54624238}" type="slidenum">
              <a:rPr lang="sv-SE" smtClean="0"/>
              <a:t>13</a:t>
            </a:fld>
            <a:endParaRPr lang="sv-SE"/>
          </a:p>
        </p:txBody>
      </p:sp>
    </p:spTree>
    <p:extLst>
      <p:ext uri="{BB962C8B-B14F-4D97-AF65-F5344CB8AC3E}">
        <p14:creationId xmlns:p14="http://schemas.microsoft.com/office/powerpoint/2010/main" val="156303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till grannsamverkare </a:t>
            </a:r>
          </a:p>
        </p:txBody>
      </p:sp>
      <p:sp>
        <p:nvSpPr>
          <p:cNvPr id="4" name="Platshållare för bildnummer 3"/>
          <p:cNvSpPr>
            <a:spLocks noGrp="1"/>
          </p:cNvSpPr>
          <p:nvPr>
            <p:ph type="sldNum" sz="quarter" idx="5"/>
          </p:nvPr>
        </p:nvSpPr>
        <p:spPr/>
        <p:txBody>
          <a:bodyPr/>
          <a:lstStyle/>
          <a:p>
            <a:fld id="{4A4DF523-3156-4B96-8C53-75DC54624238}" type="slidenum">
              <a:rPr lang="sv-SE" smtClean="0"/>
              <a:t>14</a:t>
            </a:fld>
            <a:endParaRPr lang="sv-SE"/>
          </a:p>
        </p:txBody>
      </p:sp>
    </p:spTree>
    <p:extLst>
      <p:ext uri="{BB962C8B-B14F-4D97-AF65-F5344CB8AC3E}">
        <p14:creationId xmlns:p14="http://schemas.microsoft.com/office/powerpoint/2010/main" val="97189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Folk läser ju fan inte boken som skall jobba med BF-frågor.</a:t>
            </a:r>
          </a:p>
        </p:txBody>
      </p:sp>
      <p:sp>
        <p:nvSpPr>
          <p:cNvPr id="4" name="Platshållare för bildnummer 3"/>
          <p:cNvSpPr>
            <a:spLocks noGrp="1"/>
          </p:cNvSpPr>
          <p:nvPr>
            <p:ph type="sldNum" sz="quarter" idx="5"/>
          </p:nvPr>
        </p:nvSpPr>
        <p:spPr/>
        <p:txBody>
          <a:bodyPr/>
          <a:lstStyle/>
          <a:p>
            <a:fld id="{4A4DF523-3156-4B96-8C53-75DC54624238}" type="slidenum">
              <a:rPr lang="sv-SE" smtClean="0"/>
              <a:t>15</a:t>
            </a:fld>
            <a:endParaRPr lang="sv-SE"/>
          </a:p>
        </p:txBody>
      </p:sp>
    </p:spTree>
    <p:extLst>
      <p:ext uri="{BB962C8B-B14F-4D97-AF65-F5344CB8AC3E}">
        <p14:creationId xmlns:p14="http://schemas.microsoft.com/office/powerpoint/2010/main" val="347595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Frångår man detta så bör man kunna försvara varför. </a:t>
            </a:r>
          </a:p>
          <a:p>
            <a:r>
              <a:rPr lang="sv-SE" dirty="0"/>
              <a:t>Styrgruppen måste vara på det klara över vilken roll man har.</a:t>
            </a:r>
          </a:p>
          <a:p>
            <a:endParaRPr lang="sv-SE" dirty="0"/>
          </a:p>
        </p:txBody>
      </p:sp>
      <p:sp>
        <p:nvSpPr>
          <p:cNvPr id="4" name="Platshållare för bildnummer 3"/>
          <p:cNvSpPr>
            <a:spLocks noGrp="1"/>
          </p:cNvSpPr>
          <p:nvPr>
            <p:ph type="sldNum" sz="quarter" idx="5"/>
          </p:nvPr>
        </p:nvSpPr>
        <p:spPr/>
        <p:txBody>
          <a:bodyPr/>
          <a:lstStyle/>
          <a:p>
            <a:fld id="{4A4DF523-3156-4B96-8C53-75DC54624238}" type="slidenum">
              <a:rPr lang="sv-SE" smtClean="0"/>
              <a:t>16</a:t>
            </a:fld>
            <a:endParaRPr lang="sv-SE"/>
          </a:p>
        </p:txBody>
      </p:sp>
    </p:spTree>
    <p:extLst>
      <p:ext uri="{BB962C8B-B14F-4D97-AF65-F5344CB8AC3E}">
        <p14:creationId xmlns:p14="http://schemas.microsoft.com/office/powerpoint/2010/main" val="172288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lagen är skriven </a:t>
            </a:r>
          </a:p>
        </p:txBody>
      </p:sp>
      <p:sp>
        <p:nvSpPr>
          <p:cNvPr id="4" name="Platshållare för bildnummer 3"/>
          <p:cNvSpPr>
            <a:spLocks noGrp="1"/>
          </p:cNvSpPr>
          <p:nvPr>
            <p:ph type="sldNum" sz="quarter" idx="5"/>
          </p:nvPr>
        </p:nvSpPr>
        <p:spPr/>
        <p:txBody>
          <a:bodyPr/>
          <a:lstStyle/>
          <a:p>
            <a:fld id="{4A4DF523-3156-4B96-8C53-75DC54624238}" type="slidenum">
              <a:rPr lang="sv-SE" smtClean="0"/>
              <a:t>17</a:t>
            </a:fld>
            <a:endParaRPr lang="sv-SE"/>
          </a:p>
        </p:txBody>
      </p:sp>
    </p:spTree>
    <p:extLst>
      <p:ext uri="{BB962C8B-B14F-4D97-AF65-F5344CB8AC3E}">
        <p14:creationId xmlns:p14="http://schemas.microsoft.com/office/powerpoint/2010/main" val="64778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BQ</a:t>
            </a:r>
          </a:p>
        </p:txBody>
      </p:sp>
      <p:sp>
        <p:nvSpPr>
          <p:cNvPr id="4" name="Platshållare för bildnummer 3"/>
          <p:cNvSpPr>
            <a:spLocks noGrp="1"/>
          </p:cNvSpPr>
          <p:nvPr>
            <p:ph type="sldNum" sz="quarter" idx="5"/>
          </p:nvPr>
        </p:nvSpPr>
        <p:spPr/>
        <p:txBody>
          <a:bodyPr/>
          <a:lstStyle/>
          <a:p>
            <a:fld id="{4A4DF523-3156-4B96-8C53-75DC54624238}" type="slidenum">
              <a:rPr lang="sv-SE" smtClean="0"/>
              <a:t>3</a:t>
            </a:fld>
            <a:endParaRPr lang="sv-SE"/>
          </a:p>
        </p:txBody>
      </p:sp>
    </p:spTree>
    <p:extLst>
      <p:ext uri="{BB962C8B-B14F-4D97-AF65-F5344CB8AC3E}">
        <p14:creationId xmlns:p14="http://schemas.microsoft.com/office/powerpoint/2010/main" val="197777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Det finns fler definitioner! Men det är de här vi utgår ifrån. </a:t>
            </a:r>
          </a:p>
        </p:txBody>
      </p:sp>
    </p:spTree>
    <p:extLst>
      <p:ext uri="{BB962C8B-B14F-4D97-AF65-F5344CB8AC3E}">
        <p14:creationId xmlns:p14="http://schemas.microsoft.com/office/powerpoint/2010/main" val="176632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Effektivitet</a:t>
            </a:r>
          </a:p>
        </p:txBody>
      </p:sp>
      <p:sp>
        <p:nvSpPr>
          <p:cNvPr id="4" name="Platshållare för bildnummer 3"/>
          <p:cNvSpPr>
            <a:spLocks noGrp="1"/>
          </p:cNvSpPr>
          <p:nvPr>
            <p:ph type="sldNum" sz="quarter" idx="5"/>
          </p:nvPr>
        </p:nvSpPr>
        <p:spPr/>
        <p:txBody>
          <a:bodyPr/>
          <a:lstStyle/>
          <a:p>
            <a:fld id="{4A4DF523-3156-4B96-8C53-75DC54624238}" type="slidenum">
              <a:rPr lang="sv-SE" smtClean="0"/>
              <a:t>5</a:t>
            </a:fld>
            <a:endParaRPr lang="sv-SE"/>
          </a:p>
        </p:txBody>
      </p:sp>
    </p:spTree>
    <p:extLst>
      <p:ext uri="{BB962C8B-B14F-4D97-AF65-F5344CB8AC3E}">
        <p14:creationId xmlns:p14="http://schemas.microsoft.com/office/powerpoint/2010/main" val="232348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Kunskap, tjäna </a:t>
            </a:r>
          </a:p>
          <a:p>
            <a:endParaRPr lang="sv-SE" dirty="0"/>
          </a:p>
          <a:p>
            <a:r>
              <a:rPr lang="sv-SE" dirty="0"/>
              <a:t>tid, träffa rätt; effektivitet.</a:t>
            </a:r>
          </a:p>
          <a:p>
            <a:endParaRPr lang="sv-SE" dirty="0"/>
          </a:p>
          <a:p>
            <a:r>
              <a:rPr lang="sv-SE" dirty="0"/>
              <a:t>Ansvaret för grannsamverkan kan behöv föras upp till dialog </a:t>
            </a:r>
          </a:p>
        </p:txBody>
      </p:sp>
      <p:sp>
        <p:nvSpPr>
          <p:cNvPr id="4" name="Platshållare för bildnummer 3"/>
          <p:cNvSpPr>
            <a:spLocks noGrp="1"/>
          </p:cNvSpPr>
          <p:nvPr>
            <p:ph type="sldNum" sz="quarter" idx="5"/>
          </p:nvPr>
        </p:nvSpPr>
        <p:spPr/>
        <p:txBody>
          <a:bodyPr/>
          <a:lstStyle/>
          <a:p>
            <a:fld id="{4A4DF523-3156-4B96-8C53-75DC54624238}" type="slidenum">
              <a:rPr lang="sv-SE" smtClean="0"/>
              <a:t>6</a:t>
            </a:fld>
            <a:endParaRPr lang="sv-SE"/>
          </a:p>
        </p:txBody>
      </p:sp>
    </p:spTree>
    <p:extLst>
      <p:ext uri="{BB962C8B-B14F-4D97-AF65-F5344CB8AC3E}">
        <p14:creationId xmlns:p14="http://schemas.microsoft.com/office/powerpoint/2010/main" val="25862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Gemensam struktur</a:t>
            </a:r>
          </a:p>
        </p:txBody>
      </p:sp>
      <p:sp>
        <p:nvSpPr>
          <p:cNvPr id="4" name="Platshållare för bildnummer 3"/>
          <p:cNvSpPr>
            <a:spLocks noGrp="1"/>
          </p:cNvSpPr>
          <p:nvPr>
            <p:ph type="sldNum" sz="quarter" idx="5"/>
          </p:nvPr>
        </p:nvSpPr>
        <p:spPr/>
        <p:txBody>
          <a:bodyPr/>
          <a:lstStyle/>
          <a:p>
            <a:fld id="{4A4DF523-3156-4B96-8C53-75DC54624238}" type="slidenum">
              <a:rPr lang="sv-SE" smtClean="0"/>
              <a:t>7</a:t>
            </a:fld>
            <a:endParaRPr lang="sv-SE"/>
          </a:p>
        </p:txBody>
      </p:sp>
    </p:spTree>
    <p:extLst>
      <p:ext uri="{BB962C8B-B14F-4D97-AF65-F5344CB8AC3E}">
        <p14:creationId xmlns:p14="http://schemas.microsoft.com/office/powerpoint/2010/main" val="27391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motivera om en gärningsperson är ”bonuseffekten”</a:t>
            </a:r>
          </a:p>
          <a:p>
            <a:endParaRPr lang="sv-SE" dirty="0"/>
          </a:p>
          <a:p>
            <a:r>
              <a:rPr lang="sv-SE" dirty="0"/>
              <a:t>Gjorde en egen undersökning …</a:t>
            </a:r>
          </a:p>
          <a:p>
            <a:endParaRPr lang="sv-SE" dirty="0"/>
          </a:p>
          <a:p>
            <a:r>
              <a:rPr lang="sv-SE" dirty="0"/>
              <a:t>Grannsamverkan kommer inte med automatik beröras av SARA- modellen men </a:t>
            </a:r>
            <a:r>
              <a:rPr lang="sv-SE" i="1" dirty="0"/>
              <a:t>kan</a:t>
            </a:r>
            <a:r>
              <a:rPr lang="sv-SE" dirty="0"/>
              <a:t> göra det. Metoden är kunskapsbaserad och bygger på brottstriangeln (åtminstone med tydlighet: två av sidorna)</a:t>
            </a:r>
          </a:p>
        </p:txBody>
      </p:sp>
      <p:sp>
        <p:nvSpPr>
          <p:cNvPr id="4" name="Platshållare för bildnummer 3"/>
          <p:cNvSpPr>
            <a:spLocks noGrp="1"/>
          </p:cNvSpPr>
          <p:nvPr>
            <p:ph type="sldNum" sz="quarter" idx="5"/>
          </p:nvPr>
        </p:nvSpPr>
        <p:spPr/>
        <p:txBody>
          <a:bodyPr/>
          <a:lstStyle/>
          <a:p>
            <a:fld id="{4A4DF523-3156-4B96-8C53-75DC54624238}" type="slidenum">
              <a:rPr lang="sv-SE" smtClean="0"/>
              <a:t>8</a:t>
            </a:fld>
            <a:endParaRPr lang="sv-SE"/>
          </a:p>
        </p:txBody>
      </p:sp>
    </p:spTree>
    <p:extLst>
      <p:ext uri="{BB962C8B-B14F-4D97-AF65-F5344CB8AC3E}">
        <p14:creationId xmlns:p14="http://schemas.microsoft.com/office/powerpoint/2010/main" val="320748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Integrera i befintlig verksamhet </a:t>
            </a:r>
          </a:p>
          <a:p>
            <a:endParaRPr lang="sv-SE" dirty="0"/>
          </a:p>
          <a:p>
            <a:r>
              <a:rPr lang="sv-SE" dirty="0"/>
              <a:t>Grannsamverkan integreras i ett grannskap och blir det samtalsämne som grannar kan samlas kring. Har man inte talat med varandra i ett större sammanhang så finns det nu något att samlas kring.</a:t>
            </a:r>
          </a:p>
        </p:txBody>
      </p:sp>
      <p:sp>
        <p:nvSpPr>
          <p:cNvPr id="4" name="Platshållare för bildnummer 3"/>
          <p:cNvSpPr>
            <a:spLocks noGrp="1"/>
          </p:cNvSpPr>
          <p:nvPr>
            <p:ph type="sldNum" sz="quarter" idx="5"/>
          </p:nvPr>
        </p:nvSpPr>
        <p:spPr/>
        <p:txBody>
          <a:bodyPr/>
          <a:lstStyle/>
          <a:p>
            <a:fld id="{4A4DF523-3156-4B96-8C53-75DC54624238}" type="slidenum">
              <a:rPr lang="sv-SE" smtClean="0"/>
              <a:t>10</a:t>
            </a:fld>
            <a:endParaRPr lang="sv-SE"/>
          </a:p>
        </p:txBody>
      </p:sp>
    </p:spTree>
    <p:extLst>
      <p:ext uri="{BB962C8B-B14F-4D97-AF65-F5344CB8AC3E}">
        <p14:creationId xmlns:p14="http://schemas.microsoft.com/office/powerpoint/2010/main" val="329553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 av grannsamverkan skiljer sig stort i landet.</a:t>
            </a:r>
          </a:p>
          <a:p>
            <a:endParaRPr lang="sv-SE" dirty="0"/>
          </a:p>
          <a:p>
            <a:r>
              <a:rPr lang="sv-SE" dirty="0"/>
              <a:t> Ofta är det Polismyndigheten som samordnar, men Länsförsäkringar, representanten för branschen gör det i vissa fall, kommunen genom BF-samordnaren eller någon annan inom kommunen, räddningstjänsten till exempel. </a:t>
            </a:r>
          </a:p>
          <a:p>
            <a:endParaRPr lang="sv-SE" dirty="0"/>
          </a:p>
          <a:p>
            <a:r>
              <a:rPr lang="sv-SE" dirty="0"/>
              <a:t>Samordningen med andra brottsförebyggande delar som finns i en samverkan kan halta och det är inte alltid som metoden grannsamverkan har slagit igenom som åtgärd i t ex samverkansöverenskommelser eller medborgarlöften, trots att den är kunskapsbaserad.</a:t>
            </a:r>
          </a:p>
          <a:p>
            <a:endParaRPr lang="sv-SE" dirty="0"/>
          </a:p>
          <a:p>
            <a:endParaRPr lang="sv-SE" dirty="0"/>
          </a:p>
        </p:txBody>
      </p:sp>
      <p:sp>
        <p:nvSpPr>
          <p:cNvPr id="4" name="Platshållare för bildnummer 3"/>
          <p:cNvSpPr>
            <a:spLocks noGrp="1"/>
          </p:cNvSpPr>
          <p:nvPr>
            <p:ph type="sldNum" sz="quarter" idx="5"/>
          </p:nvPr>
        </p:nvSpPr>
        <p:spPr/>
        <p:txBody>
          <a:bodyPr/>
          <a:lstStyle/>
          <a:p>
            <a:fld id="{4A4DF523-3156-4B96-8C53-75DC54624238}" type="slidenum">
              <a:rPr lang="sv-SE" smtClean="0"/>
              <a:t>11</a:t>
            </a:fld>
            <a:endParaRPr lang="sv-SE"/>
          </a:p>
        </p:txBody>
      </p:sp>
    </p:spTree>
    <p:extLst>
      <p:ext uri="{BB962C8B-B14F-4D97-AF65-F5344CB8AC3E}">
        <p14:creationId xmlns:p14="http://schemas.microsoft.com/office/powerpoint/2010/main" val="234773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urkosblå (kopia)">
    <p:spTree>
      <p:nvGrpSpPr>
        <p:cNvPr id="1" name=""/>
        <p:cNvGrpSpPr/>
        <p:nvPr/>
      </p:nvGrpSpPr>
      <p:grpSpPr>
        <a:xfrm>
          <a:off x="0" y="0"/>
          <a:ext cx="0" cy="0"/>
          <a:chOff x="0" y="0"/>
          <a:chExt cx="0" cy="0"/>
        </a:xfrm>
      </p:grpSpPr>
      <p:sp>
        <p:nvSpPr>
          <p:cNvPr id="66" name="Titeltext"/>
          <p:cNvSpPr txBox="1">
            <a:spLocks noGrp="1"/>
          </p:cNvSpPr>
          <p:nvPr>
            <p:ph type="title"/>
          </p:nvPr>
        </p:nvSpPr>
        <p:spPr>
          <a:xfrm>
            <a:off x="1888330" y="2538015"/>
            <a:ext cx="8415340" cy="1016848"/>
          </a:xfrm>
          <a:prstGeom prst="rect">
            <a:avLst/>
          </a:prstGeom>
        </p:spPr>
        <p:txBody>
          <a:bodyPr/>
          <a:lstStyle>
            <a:lvl1pPr>
              <a:defRPr sz="3600"/>
            </a:lvl1pPr>
          </a:lstStyle>
          <a:p>
            <a:r>
              <a:rPr lang="sv-SE"/>
              <a:t>Klicka här för att ändra mall för rubrikformat</a:t>
            </a:r>
            <a:endParaRPr/>
          </a:p>
        </p:txBody>
      </p:sp>
      <p:sp>
        <p:nvSpPr>
          <p:cNvPr id="67" name="Brödtext nivå ett…"/>
          <p:cNvSpPr txBox="1">
            <a:spLocks noGrp="1"/>
          </p:cNvSpPr>
          <p:nvPr>
            <p:ph type="body" sz="quarter" idx="1"/>
          </p:nvPr>
        </p:nvSpPr>
        <p:spPr>
          <a:xfrm>
            <a:off x="1923900" y="3757330"/>
            <a:ext cx="8415340" cy="19574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8" name="Rektangel"/>
          <p:cNvSpPr/>
          <p:nvPr/>
        </p:nvSpPr>
        <p:spPr>
          <a:xfrm>
            <a:off x="907827" y="-7285"/>
            <a:ext cx="11322299" cy="1636417"/>
          </a:xfrm>
          <a:prstGeom prst="rect">
            <a:avLst/>
          </a:prstGeom>
          <a:gradFill>
            <a:gsLst>
              <a:gs pos="0">
                <a:srgbClr val="92B6BF"/>
              </a:gs>
              <a:gs pos="100000">
                <a:srgbClr val="FFFFFF"/>
              </a:gs>
            </a:gsLst>
            <a:lin ang="10800000"/>
          </a:gradFill>
          <a:ln w="12700">
            <a:miter lim="400000"/>
          </a:ln>
        </p:spPr>
        <p:txBody>
          <a:bodyPr lIns="45718" tIns="45718" rIns="45718" bIns="45718" anchor="ctr"/>
          <a:lstStyle/>
          <a:p>
            <a:endParaRPr sz="900"/>
          </a:p>
        </p:txBody>
      </p:sp>
      <p:pic>
        <p:nvPicPr>
          <p:cNvPr id="69" name="Bildobjekt 5" descr="Bildobjekt 5"/>
          <p:cNvPicPr>
            <a:picLocks noChangeAspect="1"/>
          </p:cNvPicPr>
          <p:nvPr/>
        </p:nvPicPr>
        <p:blipFill>
          <a:blip r:embed="rId2"/>
          <a:stretch>
            <a:fillRect/>
          </a:stretch>
        </p:blipFill>
        <p:spPr>
          <a:xfrm>
            <a:off x="397239" y="301999"/>
            <a:ext cx="2293211" cy="874529"/>
          </a:xfrm>
          <a:prstGeom prst="rect">
            <a:avLst/>
          </a:prstGeom>
          <a:ln w="12700">
            <a:miter lim="400000"/>
          </a:ln>
        </p:spPr>
      </p:pic>
      <p:pic>
        <p:nvPicPr>
          <p:cNvPr id="70" name="samhällsbyggnad ikon vit.pdf" descr="samhällsbyggnad ikon vit.pdf"/>
          <p:cNvPicPr>
            <a:picLocks noChangeAspect="1"/>
          </p:cNvPicPr>
          <p:nvPr/>
        </p:nvPicPr>
        <p:blipFill>
          <a:blip r:embed="rId3">
            <a:alphaModFix amt="20000"/>
          </a:blip>
          <a:srcRect b="32947"/>
          <a:stretch>
            <a:fillRect/>
          </a:stretch>
        </p:blipFill>
        <p:spPr>
          <a:xfrm>
            <a:off x="9656928" y="91743"/>
            <a:ext cx="1997101" cy="1536036"/>
          </a:xfrm>
          <a:prstGeom prst="rect">
            <a:avLst/>
          </a:prstGeom>
          <a:ln w="12700">
            <a:miter lim="400000"/>
          </a:ln>
        </p:spPr>
      </p:pic>
      <p:sp>
        <p:nvSpPr>
          <p:cNvPr id="7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2608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9EA4E-2745-4F60-ADFB-5BCE9B0796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237763F-2810-4679-BA57-DED3412BFA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D7C6E05-E642-49DD-833D-67381FBE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E13152F-81D6-4C74-819C-BC159071950C}"/>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6" name="Platshållare för sidfot 5">
            <a:extLst>
              <a:ext uri="{FF2B5EF4-FFF2-40B4-BE49-F238E27FC236}">
                <a16:creationId xmlns:a16="http://schemas.microsoft.com/office/drawing/2014/main" id="{94C4F3EF-BF79-4F1E-9F58-FC1AF0EC99D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AC422D-9887-4CAF-985F-78990E060AFA}"/>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118521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FBF5B-B449-41C2-AD08-513E52C2E70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9BDC451-CEA0-4521-B6A8-667F603F3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D7C6759-A0B6-471F-B84F-075915A21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116F67D-37E2-4978-A0F3-3BD6610A0C43}"/>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6" name="Platshållare för sidfot 5">
            <a:extLst>
              <a:ext uri="{FF2B5EF4-FFF2-40B4-BE49-F238E27FC236}">
                <a16:creationId xmlns:a16="http://schemas.microsoft.com/office/drawing/2014/main" id="{73557CF1-D15E-477E-9D6A-B734AF00210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49B59B-A947-4AE7-917A-5C98645C95A9}"/>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493177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83908-539E-488A-8E0D-5BDF525B5E8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E9FBE15-0F6F-4AA2-B3CC-1A7D9E6D1530}"/>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CCD052-E2BD-4D90-8C24-93BD3F091E13}"/>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66417075-569F-49D9-9E57-7FFEEF0DC7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BB67F3-A64D-44A6-A03E-85594D16E980}"/>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219156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60CB2F6-0916-49AA-8685-3721CD1F693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C46A064-B594-49B9-B6A6-92C662736322}"/>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EE68E5-B12F-4DFB-9411-B6152ACD49B4}"/>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1863B731-9AEC-4FB4-BFCB-C79D87735B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666F14-7494-47E9-9CC2-A9A8DCE82301}"/>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339607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E0F23-611C-4A19-8990-D14180FA07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3E345D-3156-474E-A1F1-00C61E1B1627}"/>
              </a:ext>
            </a:extLst>
          </p:cNvPr>
          <p:cNvSpPr>
            <a:spLocks noGrp="1"/>
          </p:cNvSpPr>
          <p:nvPr>
            <p:ph sz="half" idx="1"/>
          </p:nvPr>
        </p:nvSpPr>
        <p:spPr>
          <a:xfrm>
            <a:off x="838200" y="1825625"/>
            <a:ext cx="5156200" cy="435133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F620B7B-6031-47D1-BC69-B37D659B2949}"/>
              </a:ext>
            </a:extLst>
          </p:cNvPr>
          <p:cNvSpPr>
            <a:spLocks noGrp="1"/>
          </p:cNvSpPr>
          <p:nvPr>
            <p:ph sz="half" idx="2"/>
          </p:nvPr>
        </p:nvSpPr>
        <p:spPr>
          <a:xfrm>
            <a:off x="6197600" y="1825625"/>
            <a:ext cx="5156200" cy="435133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E10FC4A8-E19F-43B8-9AD3-0C451802D434}"/>
              </a:ext>
            </a:extLst>
          </p:cNvPr>
          <p:cNvSpPr>
            <a:spLocks noGrp="1"/>
          </p:cNvSpPr>
          <p:nvPr>
            <p:ph type="sldNum" sz="quarter" idx="10"/>
          </p:nvPr>
        </p:nvSpPr>
        <p:spPr>
          <a:xfrm>
            <a:off x="5892568" y="6346557"/>
            <a:ext cx="380224" cy="384713"/>
          </a:xfrm>
        </p:spPr>
        <p:txBody>
          <a:bodyPr/>
          <a:lstStyle>
            <a:lvl1pPr>
              <a:defRPr/>
            </a:lvl1pPr>
          </a:lstStyle>
          <a:p>
            <a:fld id="{FC281855-2B42-485B-827E-35FFA8ADAAED}" type="slidenum">
              <a:rPr lang="sv-SE" altLang="sv-SE"/>
              <a:pPr/>
              <a:t>‹#›</a:t>
            </a:fld>
            <a:endParaRPr lang="sv-SE" altLang="sv-SE"/>
          </a:p>
        </p:txBody>
      </p:sp>
    </p:spTree>
    <p:extLst>
      <p:ext uri="{BB962C8B-B14F-4D97-AF65-F5344CB8AC3E}">
        <p14:creationId xmlns:p14="http://schemas.microsoft.com/office/powerpoint/2010/main" val="24713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2290AC-8AB8-48F5-87F3-3C890E4EBB5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578F1A5-6EFA-4ECF-A2C3-198F9DD322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FC55011-3899-49BD-828E-E1B5F662AEAF}"/>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CA4F86C5-CFFD-48E8-B9DF-997E8D5358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649E04-6F73-48ED-B8AC-5F6489D61F1F}"/>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189626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B24ED-E3C6-45C3-B512-F9CED0A47E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348431-A40C-49B7-9078-C51EA9EEBDF9}"/>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6652F2-8176-4553-A31F-CAB570763073}"/>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3F3F5E6A-A7F2-4A41-A191-5E6FEADFA0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044F57-AC11-472A-8674-FD936E57DA46}"/>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228437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59B0B-4AA0-4624-B006-F20F16511D1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421BFE1-3AAC-445A-873D-03FE484F7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1641A5D-3CED-43F9-8BA2-8B3AE2D447D7}"/>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D5153748-E4D9-4901-89BF-695F933F01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966A3D-2F2A-43CE-B3EF-A9B48C5A4B75}"/>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270624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7AA7C5-E74D-4B3F-A019-096DDB37D2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1DDC02-4696-4B5C-B548-F06F8F377068}"/>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A5EBB8-E29E-486A-BDCD-6E8F5704324D}"/>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CCAE00F-7707-41FD-B3E5-82329CB79707}"/>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6" name="Platshållare för sidfot 5">
            <a:extLst>
              <a:ext uri="{FF2B5EF4-FFF2-40B4-BE49-F238E27FC236}">
                <a16:creationId xmlns:a16="http://schemas.microsoft.com/office/drawing/2014/main" id="{40413878-B2ED-49A5-8422-9EDEDD59D4F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AA2BC7-0BB4-4A0F-9EB3-1BA98CD4A5A0}"/>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248180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5F68A-A832-4655-992B-CDBB622DD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2122FFB-B425-462A-B878-4129F19B5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1AD5E9E3-795A-43B6-B847-7DBC77A8DDC3}"/>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487837C-F427-41D1-AAF7-64A07BDF1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C745D72-5973-41C4-9167-513B5C11276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250D8CA-3010-4B1B-94E8-9D1A10556CEE}"/>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8" name="Platshållare för sidfot 7">
            <a:extLst>
              <a:ext uri="{FF2B5EF4-FFF2-40B4-BE49-F238E27FC236}">
                <a16:creationId xmlns:a16="http://schemas.microsoft.com/office/drawing/2014/main" id="{34BA0ABE-8477-4392-A6E7-1CBFD9CE725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57A447E-6BC1-4835-939D-DE7ADA46DE69}"/>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338301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AD8A7-360C-41C4-8ED8-28EF863D2B2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3B5471D-354C-4433-B776-CE5E77E4091F}"/>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4" name="Platshållare för sidfot 3">
            <a:extLst>
              <a:ext uri="{FF2B5EF4-FFF2-40B4-BE49-F238E27FC236}">
                <a16:creationId xmlns:a16="http://schemas.microsoft.com/office/drawing/2014/main" id="{2D4A01DF-C55A-415F-8DE5-A7EC9AB8550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44AEE46-7B26-47D2-A9AB-3B383655AAB7}"/>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178380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5109ADB-1ABA-4A51-A2AC-E2AABB183B6E}"/>
              </a:ext>
            </a:extLst>
          </p:cNvPr>
          <p:cNvSpPr>
            <a:spLocks noGrp="1"/>
          </p:cNvSpPr>
          <p:nvPr>
            <p:ph type="dt" sz="half" idx="10"/>
          </p:nvPr>
        </p:nvSpPr>
        <p:spPr/>
        <p:txBody>
          <a:bodyPr/>
          <a:lstStyle/>
          <a:p>
            <a:fld id="{DF5DA2D7-E6C1-4ADB-85B2-3D2F95C435B1}" type="datetimeFigureOut">
              <a:rPr lang="sv-SE" smtClean="0"/>
              <a:t>2023-11-03</a:t>
            </a:fld>
            <a:endParaRPr lang="sv-SE"/>
          </a:p>
        </p:txBody>
      </p:sp>
      <p:sp>
        <p:nvSpPr>
          <p:cNvPr id="3" name="Platshållare för sidfot 2">
            <a:extLst>
              <a:ext uri="{FF2B5EF4-FFF2-40B4-BE49-F238E27FC236}">
                <a16:creationId xmlns:a16="http://schemas.microsoft.com/office/drawing/2014/main" id="{09E017C3-3F0E-47BB-B489-525B1FE63F8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E122E63-0AF1-4E56-83E7-029006CA6D13}"/>
              </a:ext>
            </a:extLst>
          </p:cNvPr>
          <p:cNvSpPr>
            <a:spLocks noGrp="1"/>
          </p:cNvSpPr>
          <p:nvPr>
            <p:ph type="sldNum" sz="quarter" idx="12"/>
          </p:nvPr>
        </p:nvSpPr>
        <p:spPr/>
        <p:txBody>
          <a:bodyPr/>
          <a:lstStyle/>
          <a:p>
            <a:fld id="{55B24F3E-7572-4C92-9271-43942E14C701}" type="slidenum">
              <a:rPr lang="sv-SE" smtClean="0"/>
              <a:t>‹#›</a:t>
            </a:fld>
            <a:endParaRPr lang="sv-SE"/>
          </a:p>
        </p:txBody>
      </p:sp>
    </p:spTree>
    <p:extLst>
      <p:ext uri="{BB962C8B-B14F-4D97-AF65-F5344CB8AC3E}">
        <p14:creationId xmlns:p14="http://schemas.microsoft.com/office/powerpoint/2010/main" val="592303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S_liggande_cmyk.pdf" descr="LS_liggande_cmyk.pdf"/>
          <p:cNvPicPr>
            <a:picLocks noChangeAspect="1"/>
          </p:cNvPicPr>
          <p:nvPr/>
        </p:nvPicPr>
        <p:blipFill>
          <a:blip r:embed="rId4"/>
          <a:stretch>
            <a:fillRect/>
          </a:stretch>
        </p:blipFill>
        <p:spPr>
          <a:xfrm>
            <a:off x="310812" y="6194935"/>
            <a:ext cx="1243603" cy="415594"/>
          </a:xfrm>
          <a:prstGeom prst="rect">
            <a:avLst/>
          </a:prstGeom>
          <a:ln w="12700">
            <a:miter lim="400000"/>
          </a:ln>
        </p:spPr>
      </p:pic>
      <p:sp>
        <p:nvSpPr>
          <p:cNvPr id="3" name="Rektangel"/>
          <p:cNvSpPr/>
          <p:nvPr/>
        </p:nvSpPr>
        <p:spPr>
          <a:xfrm>
            <a:off x="1795362" y="6253707"/>
            <a:ext cx="10396640" cy="362994"/>
          </a:xfrm>
          <a:prstGeom prst="rect">
            <a:avLst/>
          </a:prstGeom>
          <a:gradFill>
            <a:gsLst>
              <a:gs pos="0">
                <a:srgbClr val="92B6BF"/>
              </a:gs>
              <a:gs pos="100000">
                <a:srgbClr val="FFFFFF"/>
              </a:gs>
            </a:gsLst>
            <a:lin ang="10800000"/>
          </a:gradFill>
          <a:ln w="12700">
            <a:miter lim="400000"/>
          </a:ln>
        </p:spPr>
        <p:txBody>
          <a:bodyPr lIns="45718" tIns="45718" rIns="45718" bIns="45718" anchor="ctr"/>
          <a:lstStyle/>
          <a:p>
            <a:endParaRPr sz="900"/>
          </a:p>
        </p:txBody>
      </p:sp>
      <p:sp>
        <p:nvSpPr>
          <p:cNvPr id="4" name="Titeltext"/>
          <p:cNvSpPr txBox="1">
            <a:spLocks noGrp="1"/>
          </p:cNvSpPr>
          <p:nvPr>
            <p:ph type="title"/>
          </p:nvPr>
        </p:nvSpPr>
        <p:spPr>
          <a:xfrm>
            <a:off x="1826683" y="1371600"/>
            <a:ext cx="9753601" cy="1066800"/>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normAutofit/>
          </a:bodyPr>
          <a:lstStyle/>
          <a:p>
            <a:r>
              <a:t>Titeltext</a:t>
            </a:r>
          </a:p>
        </p:txBody>
      </p:sp>
      <p:sp>
        <p:nvSpPr>
          <p:cNvPr id="5" name="Brödtext nivå ett…"/>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6" name="Diabildsnummer"/>
          <p:cNvSpPr txBox="1">
            <a:spLocks noGrp="1"/>
          </p:cNvSpPr>
          <p:nvPr>
            <p:ph type="sldNum" sz="quarter" idx="2"/>
          </p:nvPr>
        </p:nvSpPr>
        <p:spPr>
          <a:xfrm>
            <a:off x="5892568" y="6346557"/>
            <a:ext cx="380225" cy="384713"/>
          </a:xfrm>
          <a:prstGeom prst="rect">
            <a:avLst/>
          </a:prstGeom>
          <a:ln w="12700">
            <a:miter lim="400000"/>
          </a:ln>
        </p:spPr>
        <p:txBody>
          <a:bodyPr wrap="none" lIns="91436" tIns="91436" rIns="91436" bIns="91436" anchor="ctr">
            <a:spAutoFit/>
          </a:bodyPr>
          <a:lstStyle>
            <a:lvl1pPr algn="ctr">
              <a:defRPr sz="13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32075136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1pPr>
      <a:lvl2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2pPr>
      <a:lvl3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3pPr>
      <a:lvl4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4pPr>
      <a:lvl5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5pPr>
      <a:lvl6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6pPr>
      <a:lvl7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7pPr>
      <a:lvl8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8pPr>
      <a:lvl9pPr marL="0" marR="0" indent="0" algn="l" defTabSz="914400" rtl="0" eaLnBrk="1" latinLnBrk="0" hangingPunct="1">
        <a:lnSpc>
          <a:spcPct val="100000"/>
        </a:lnSpc>
        <a:spcBef>
          <a:spcPts val="0"/>
        </a:spcBef>
        <a:spcAft>
          <a:spcPts val="0"/>
        </a:spcAft>
        <a:buClrTx/>
        <a:buSzTx/>
        <a:buFontTx/>
        <a:buNone/>
        <a:tabLst/>
        <a:defRPr sz="2400" b="1" i="0" u="none" strike="noStrike" cap="none" spc="0" baseline="0">
          <a:solidFill>
            <a:srgbClr val="000000"/>
          </a:solidFill>
          <a:uFillTx/>
          <a:latin typeface="+mn-lt"/>
          <a:ea typeface="+mn-ea"/>
          <a:cs typeface="+mn-cs"/>
          <a:sym typeface="Arial"/>
        </a:defRPr>
      </a:lvl9pPr>
    </p:titleStyle>
    <p:bodyStyle>
      <a:lvl1pPr marL="0" marR="0" indent="0" algn="l" defTabSz="914400" rtl="0" eaLnBrk="1" latinLnBrk="0" hangingPunct="1">
        <a:lnSpc>
          <a:spcPct val="100000"/>
        </a:lnSpc>
        <a:spcBef>
          <a:spcPts val="450"/>
        </a:spcBef>
        <a:spcAft>
          <a:spcPts val="0"/>
        </a:spcAft>
        <a:buClrTx/>
        <a:buSzTx/>
        <a:buFontTx/>
        <a:buNone/>
        <a:tabLst/>
        <a:defRPr sz="1200" b="0" i="0" u="none" strike="noStrike" cap="none" spc="0" baseline="0">
          <a:solidFill>
            <a:srgbClr val="000000"/>
          </a:solidFill>
          <a:uFillTx/>
          <a:latin typeface="+mn-lt"/>
          <a:ea typeface="+mn-ea"/>
          <a:cs typeface="+mn-cs"/>
          <a:sym typeface="Arial"/>
        </a:defRPr>
      </a:lvl1pPr>
      <a:lvl2pPr marL="0" marR="0" indent="0" algn="l" defTabSz="914400" rtl="0" eaLnBrk="1" latinLnBrk="0" hangingPunct="1">
        <a:lnSpc>
          <a:spcPct val="100000"/>
        </a:lnSpc>
        <a:spcBef>
          <a:spcPts val="450"/>
        </a:spcBef>
        <a:spcAft>
          <a:spcPts val="0"/>
        </a:spcAft>
        <a:buClrTx/>
        <a:buSzTx/>
        <a:buFontTx/>
        <a:buNone/>
        <a:tabLst/>
        <a:defRPr sz="1200" b="0" i="0" u="none" strike="noStrike" cap="none" spc="0" baseline="0">
          <a:solidFill>
            <a:srgbClr val="000000"/>
          </a:solidFill>
          <a:uFillTx/>
          <a:latin typeface="+mn-lt"/>
          <a:ea typeface="+mn-ea"/>
          <a:cs typeface="+mn-cs"/>
          <a:sym typeface="Arial"/>
        </a:defRPr>
      </a:lvl2pPr>
      <a:lvl3pPr marL="0" marR="0" indent="0" algn="l" defTabSz="914400" rtl="0" eaLnBrk="1" latinLnBrk="0" hangingPunct="1">
        <a:lnSpc>
          <a:spcPct val="100000"/>
        </a:lnSpc>
        <a:spcBef>
          <a:spcPts val="450"/>
        </a:spcBef>
        <a:spcAft>
          <a:spcPts val="0"/>
        </a:spcAft>
        <a:buClrTx/>
        <a:buSzTx/>
        <a:buFontTx/>
        <a:buNone/>
        <a:tabLst/>
        <a:defRPr sz="1200" b="0" i="0" u="none" strike="noStrike" cap="none" spc="0" baseline="0">
          <a:solidFill>
            <a:srgbClr val="000000"/>
          </a:solidFill>
          <a:uFillTx/>
          <a:latin typeface="+mn-lt"/>
          <a:ea typeface="+mn-ea"/>
          <a:cs typeface="+mn-cs"/>
          <a:sym typeface="Arial"/>
        </a:defRPr>
      </a:lvl3pPr>
      <a:lvl4pPr marL="0" marR="0" indent="0" algn="l" defTabSz="914400" rtl="0" eaLnBrk="1" latinLnBrk="0" hangingPunct="1">
        <a:lnSpc>
          <a:spcPct val="100000"/>
        </a:lnSpc>
        <a:spcBef>
          <a:spcPts val="450"/>
        </a:spcBef>
        <a:spcAft>
          <a:spcPts val="0"/>
        </a:spcAft>
        <a:buClrTx/>
        <a:buSzTx/>
        <a:buFontTx/>
        <a:buNone/>
        <a:tabLst/>
        <a:defRPr sz="1200" b="0" i="0" u="none" strike="noStrike" cap="none" spc="0" baseline="0">
          <a:solidFill>
            <a:srgbClr val="000000"/>
          </a:solidFill>
          <a:uFillTx/>
          <a:latin typeface="+mn-lt"/>
          <a:ea typeface="+mn-ea"/>
          <a:cs typeface="+mn-cs"/>
          <a:sym typeface="Arial"/>
        </a:defRPr>
      </a:lvl4pPr>
      <a:lvl5pPr marL="0" marR="0" indent="0" algn="l" defTabSz="914400" rtl="0" eaLnBrk="1" latinLnBrk="0" hangingPunct="1">
        <a:lnSpc>
          <a:spcPct val="100000"/>
        </a:lnSpc>
        <a:spcBef>
          <a:spcPts val="450"/>
        </a:spcBef>
        <a:spcAft>
          <a:spcPts val="0"/>
        </a:spcAft>
        <a:buClrTx/>
        <a:buSzTx/>
        <a:buFontTx/>
        <a:buNone/>
        <a:tabLst/>
        <a:defRPr sz="1200" b="0" i="0" u="none" strike="noStrike" cap="none" spc="0" baseline="0">
          <a:solidFill>
            <a:srgbClr val="000000"/>
          </a:solidFill>
          <a:uFillTx/>
          <a:latin typeface="+mn-lt"/>
          <a:ea typeface="+mn-ea"/>
          <a:cs typeface="+mn-cs"/>
          <a:sym typeface="Arial"/>
        </a:defRPr>
      </a:lvl5pPr>
      <a:lvl6pPr marL="1280160" marR="0" indent="-137160" algn="l" defTabSz="914400" rtl="0" eaLnBrk="1" latinLnBrk="0" hangingPunct="1">
        <a:lnSpc>
          <a:spcPct val="100000"/>
        </a:lnSpc>
        <a:spcBef>
          <a:spcPts val="450"/>
        </a:spcBef>
        <a:spcAft>
          <a:spcPts val="0"/>
        </a:spcAft>
        <a:buClrTx/>
        <a:buSzPct val="100000"/>
        <a:buFontTx/>
        <a:buChar char="•"/>
        <a:tabLst/>
        <a:defRPr sz="1200" b="0" i="0" u="none" strike="noStrike" cap="none" spc="0" baseline="0">
          <a:solidFill>
            <a:srgbClr val="000000"/>
          </a:solidFill>
          <a:uFillTx/>
          <a:latin typeface="+mn-lt"/>
          <a:ea typeface="+mn-ea"/>
          <a:cs typeface="+mn-cs"/>
          <a:sym typeface="Arial"/>
        </a:defRPr>
      </a:lvl6pPr>
      <a:lvl7pPr marL="1508760" marR="0" indent="-137160" algn="l" defTabSz="914400" rtl="0" eaLnBrk="1" latinLnBrk="0" hangingPunct="1">
        <a:lnSpc>
          <a:spcPct val="100000"/>
        </a:lnSpc>
        <a:spcBef>
          <a:spcPts val="450"/>
        </a:spcBef>
        <a:spcAft>
          <a:spcPts val="0"/>
        </a:spcAft>
        <a:buClrTx/>
        <a:buSzPct val="100000"/>
        <a:buFontTx/>
        <a:buChar char="•"/>
        <a:tabLst/>
        <a:defRPr sz="1200" b="0" i="0" u="none" strike="noStrike" cap="none" spc="0" baseline="0">
          <a:solidFill>
            <a:srgbClr val="000000"/>
          </a:solidFill>
          <a:uFillTx/>
          <a:latin typeface="+mn-lt"/>
          <a:ea typeface="+mn-ea"/>
          <a:cs typeface="+mn-cs"/>
          <a:sym typeface="Arial"/>
        </a:defRPr>
      </a:lvl7pPr>
      <a:lvl8pPr marL="1737360" marR="0" indent="-137160" algn="l" defTabSz="914400" rtl="0" eaLnBrk="1" latinLnBrk="0" hangingPunct="1">
        <a:lnSpc>
          <a:spcPct val="100000"/>
        </a:lnSpc>
        <a:spcBef>
          <a:spcPts val="450"/>
        </a:spcBef>
        <a:spcAft>
          <a:spcPts val="0"/>
        </a:spcAft>
        <a:buClrTx/>
        <a:buSzPct val="100000"/>
        <a:buFontTx/>
        <a:buChar char="•"/>
        <a:tabLst/>
        <a:defRPr sz="1200" b="0" i="0" u="none" strike="noStrike" cap="none" spc="0" baseline="0">
          <a:solidFill>
            <a:srgbClr val="000000"/>
          </a:solidFill>
          <a:uFillTx/>
          <a:latin typeface="+mn-lt"/>
          <a:ea typeface="+mn-ea"/>
          <a:cs typeface="+mn-cs"/>
          <a:sym typeface="Arial"/>
        </a:defRPr>
      </a:lvl8pPr>
      <a:lvl9pPr marL="1965960" marR="0" indent="-137160" algn="l" defTabSz="914400" rtl="0" eaLnBrk="1" latinLnBrk="0" hangingPunct="1">
        <a:lnSpc>
          <a:spcPct val="100000"/>
        </a:lnSpc>
        <a:spcBef>
          <a:spcPts val="450"/>
        </a:spcBef>
        <a:spcAft>
          <a:spcPts val="0"/>
        </a:spcAft>
        <a:buClrTx/>
        <a:buSzPct val="100000"/>
        <a:buFontTx/>
        <a:buChar char="•"/>
        <a:tabLst/>
        <a:defRPr sz="1200" b="0" i="0" u="none" strike="noStrike" cap="none" spc="0" baseline="0">
          <a:solidFill>
            <a:srgbClr val="000000"/>
          </a:solidFill>
          <a:uFillTx/>
          <a:latin typeface="+mn-lt"/>
          <a:ea typeface="+mn-ea"/>
          <a:cs typeface="+mn-cs"/>
          <a:sym typeface="Arial"/>
        </a:defRPr>
      </a:lvl9pPr>
    </p:bodyStyle>
    <p:otherStyle>
      <a:lvl1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1pPr>
      <a:lvl2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2pPr>
      <a:lvl3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3pPr>
      <a:lvl4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4pPr>
      <a:lvl5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5pPr>
      <a:lvl6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6pPr>
      <a:lvl7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7pPr>
      <a:lvl8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8pPr>
      <a:lvl9pPr marL="0" marR="0" indent="0" algn="ctr" defTabSz="91440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CDF1CE3-72B9-4E13-B4BA-D454339FC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EBD3C00-2A48-4383-BD01-651662B72D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C56937-C03F-4101-A68F-06DE57173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DA2D7-E6C1-4ADB-85B2-3D2F95C435B1}" type="datetimeFigureOut">
              <a:rPr lang="sv-SE" smtClean="0"/>
              <a:t>2023-11-03</a:t>
            </a:fld>
            <a:endParaRPr lang="sv-SE"/>
          </a:p>
        </p:txBody>
      </p:sp>
      <p:sp>
        <p:nvSpPr>
          <p:cNvPr id="5" name="Platshållare för sidfot 4">
            <a:extLst>
              <a:ext uri="{FF2B5EF4-FFF2-40B4-BE49-F238E27FC236}">
                <a16:creationId xmlns:a16="http://schemas.microsoft.com/office/drawing/2014/main" id="{935D6543-789A-4AAC-939E-BB9CF393D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E3DD5F0-991A-40E5-8CE6-62B575A71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24F3E-7572-4C92-9271-43942E14C701}" type="slidenum">
              <a:rPr lang="sv-SE" smtClean="0"/>
              <a:t>‹#›</a:t>
            </a:fld>
            <a:endParaRPr lang="sv-SE"/>
          </a:p>
        </p:txBody>
      </p:sp>
    </p:spTree>
    <p:extLst>
      <p:ext uri="{BB962C8B-B14F-4D97-AF65-F5344CB8AC3E}">
        <p14:creationId xmlns:p14="http://schemas.microsoft.com/office/powerpoint/2010/main" val="31192233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www.polisen.se/"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thomas-b.bergqvist@polisen.s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ubbelklicka här"/>
          <p:cNvSpPr txBox="1">
            <a:spLocks noGrp="1"/>
          </p:cNvSpPr>
          <p:nvPr>
            <p:ph type="title"/>
          </p:nvPr>
        </p:nvSpPr>
        <p:spPr>
          <a:xfrm>
            <a:off x="1246909" y="2561429"/>
            <a:ext cx="9684327" cy="2957627"/>
          </a:xfrm>
          <a:prstGeom prst="rect">
            <a:avLst/>
          </a:prstGeom>
        </p:spPr>
        <p:txBody>
          <a:bodyPr>
            <a:normAutofit/>
          </a:bodyPr>
          <a:lstStyle/>
          <a:p>
            <a:pPr algn="ctr"/>
            <a:r>
              <a:rPr lang="sv-SE" sz="3200" dirty="0"/>
              <a:t>En brottsförebyggande lag för kommuner och</a:t>
            </a:r>
            <a:br>
              <a:rPr lang="sv-SE" sz="3200" dirty="0"/>
            </a:br>
            <a:r>
              <a:rPr lang="sv-SE" sz="3200" dirty="0"/>
              <a:t>en ny brottsförebyggande strategi för Polisen</a:t>
            </a:r>
            <a:br>
              <a:rPr lang="sv-SE" sz="3200" dirty="0"/>
            </a:br>
            <a:br>
              <a:rPr lang="sv-SE" sz="3200" dirty="0"/>
            </a:br>
            <a:r>
              <a:rPr lang="sv-SE" sz="3200" dirty="0"/>
              <a:t>– går det ihop med Grannsamverkan?</a:t>
            </a:r>
            <a:endParaRPr sz="3200" dirty="0"/>
          </a:p>
        </p:txBody>
      </p:sp>
      <p:sp>
        <p:nvSpPr>
          <p:cNvPr id="81" name="Datum:…"/>
          <p:cNvSpPr txBox="1">
            <a:spLocks noGrp="1"/>
          </p:cNvSpPr>
          <p:nvPr>
            <p:ph type="body" sz="quarter" idx="1"/>
          </p:nvPr>
        </p:nvSpPr>
        <p:spPr>
          <a:xfrm>
            <a:off x="405245" y="5519057"/>
            <a:ext cx="9898425" cy="1047998"/>
          </a:xfrm>
          <a:prstGeom prst="rect">
            <a:avLst/>
          </a:prstGeom>
        </p:spPr>
        <p:txBody>
          <a:bodyPr>
            <a:normAutofit fontScale="47500" lnSpcReduction="20000"/>
          </a:bodyPr>
          <a:lstStyle/>
          <a:p>
            <a:pPr algn="ctr">
              <a:defRPr sz="3600"/>
            </a:pPr>
            <a:r>
              <a:rPr lang="sv-SE" dirty="0"/>
              <a:t>		T</a:t>
            </a:r>
            <a:r>
              <a:rPr lang="sv-SE" sz="4200" dirty="0"/>
              <a:t>homas Bergqvist</a:t>
            </a:r>
          </a:p>
          <a:p>
            <a:pPr algn="ctr">
              <a:defRPr sz="3600"/>
            </a:pPr>
            <a:r>
              <a:rPr lang="sv-SE" dirty="0"/>
              <a:t>		Brottsförebyggande samordnare</a:t>
            </a:r>
          </a:p>
          <a:p>
            <a:pPr algn="ctr">
              <a:defRPr sz="3600"/>
            </a:pPr>
            <a:r>
              <a:rPr lang="sv-SE" dirty="0"/>
              <a:t>		Polismyndigheten </a:t>
            </a:r>
            <a:endParaRPr dirty="0"/>
          </a:p>
        </p:txBody>
      </p:sp>
      <p:pic>
        <p:nvPicPr>
          <p:cNvPr id="2" name="Bildobjekt 1">
            <a:extLst>
              <a:ext uri="{FF2B5EF4-FFF2-40B4-BE49-F238E27FC236}">
                <a16:creationId xmlns:a16="http://schemas.microsoft.com/office/drawing/2014/main" id="{BFF55B43-C334-43AB-89CD-D301AF2C367D}"/>
              </a:ext>
            </a:extLst>
          </p:cNvPr>
          <p:cNvPicPr>
            <a:picLocks noChangeAspect="1"/>
          </p:cNvPicPr>
          <p:nvPr/>
        </p:nvPicPr>
        <p:blipFill>
          <a:blip r:embed="rId3"/>
          <a:stretch>
            <a:fillRect/>
          </a:stretch>
        </p:blipFill>
        <p:spPr>
          <a:xfrm>
            <a:off x="2868706" y="379045"/>
            <a:ext cx="2017059" cy="72550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600199" y="471054"/>
            <a:ext cx="9753601" cy="1066800"/>
          </a:xfrm>
        </p:spPr>
        <p:txBody>
          <a:bodyPr/>
          <a:lstStyle/>
          <a:p>
            <a:r>
              <a:rPr lang="sv-SE" i="1" dirty="0"/>
              <a:t>Förhållningssätt</a:t>
            </a:r>
            <a:r>
              <a:rPr lang="sv-SE" dirty="0"/>
              <a:t> brottsförebyggande i vardagen </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1442906"/>
            <a:ext cx="5156200" cy="4734057"/>
          </a:xfrm>
        </p:spPr>
        <p:txBody>
          <a:bodyPr>
            <a:normAutofit/>
          </a:bodyPr>
          <a:lstStyle/>
          <a:p>
            <a:r>
              <a:rPr lang="sv-SE" sz="1600" dirty="0"/>
              <a:t>7 §   Arbetet med lägesbilden och åtgärdsplanen ska i </a:t>
            </a:r>
            <a:r>
              <a:rPr lang="sv-SE" sz="1600" b="1" i="1" dirty="0"/>
              <a:t>den utsträckning som det är lämpligt integreras </a:t>
            </a:r>
            <a:r>
              <a:rPr lang="sv-SE" sz="1600" dirty="0"/>
              <a:t>med sådant analys- och planeringsarbete som sker i enlighet med andra författningar.</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0" y="1442906"/>
            <a:ext cx="5156200" cy="4734057"/>
          </a:xfrm>
        </p:spPr>
        <p:txBody>
          <a:bodyPr/>
          <a:lstStyle/>
          <a:p>
            <a:r>
              <a:rPr lang="sv-SE" sz="1600" dirty="0"/>
              <a:t>2.2.4 Ett problemorienterat arbetssätt </a:t>
            </a:r>
            <a:r>
              <a:rPr lang="sv-SE" sz="1600" b="1" i="1" dirty="0"/>
              <a:t>ska integreras i all brottsförebyggande verksamhet på alla organisatoriska nivåer oavsett vad arbetet inriktas mot</a:t>
            </a:r>
            <a:r>
              <a:rPr lang="sv-SE" sz="1600" dirty="0"/>
              <a:t>. </a:t>
            </a:r>
          </a:p>
          <a:p>
            <a:endParaRPr lang="sv-SE" sz="1600" dirty="0"/>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6" name="Bildobjekt 5">
            <a:extLst>
              <a:ext uri="{FF2B5EF4-FFF2-40B4-BE49-F238E27FC236}">
                <a16:creationId xmlns:a16="http://schemas.microsoft.com/office/drawing/2014/main" id="{4B09B14F-7176-4475-B877-F074620D43E6}"/>
              </a:ext>
            </a:extLst>
          </p:cNvPr>
          <p:cNvPicPr>
            <a:picLocks noChangeAspect="1"/>
          </p:cNvPicPr>
          <p:nvPr/>
        </p:nvPicPr>
        <p:blipFill>
          <a:blip r:embed="rId4"/>
          <a:stretch>
            <a:fillRect/>
          </a:stretch>
        </p:blipFill>
        <p:spPr>
          <a:xfrm>
            <a:off x="3858460" y="3316357"/>
            <a:ext cx="3889741" cy="2564446"/>
          </a:xfrm>
          <a:prstGeom prst="rect">
            <a:avLst/>
          </a:prstGeom>
        </p:spPr>
      </p:pic>
      <p:pic>
        <p:nvPicPr>
          <p:cNvPr id="7" name="Bildobjekt 6">
            <a:extLst>
              <a:ext uri="{FF2B5EF4-FFF2-40B4-BE49-F238E27FC236}">
                <a16:creationId xmlns:a16="http://schemas.microsoft.com/office/drawing/2014/main" id="{5E9B5F66-9091-43C9-ACC4-B12BBE992B13}"/>
              </a:ext>
            </a:extLst>
          </p:cNvPr>
          <p:cNvPicPr>
            <a:picLocks noChangeAspect="1"/>
          </p:cNvPicPr>
          <p:nvPr/>
        </p:nvPicPr>
        <p:blipFill>
          <a:blip r:embed="rId5"/>
          <a:stretch>
            <a:fillRect/>
          </a:stretch>
        </p:blipFill>
        <p:spPr>
          <a:xfrm>
            <a:off x="8014917" y="2719029"/>
            <a:ext cx="3542083" cy="2548349"/>
          </a:xfrm>
          <a:prstGeom prst="rect">
            <a:avLst/>
          </a:prstGeom>
        </p:spPr>
      </p:pic>
    </p:spTree>
    <p:extLst>
      <p:ext uri="{BB962C8B-B14F-4D97-AF65-F5344CB8AC3E}">
        <p14:creationId xmlns:p14="http://schemas.microsoft.com/office/powerpoint/2010/main" val="308610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117599" y="245605"/>
            <a:ext cx="9753601" cy="1066800"/>
          </a:xfrm>
        </p:spPr>
        <p:txBody>
          <a:bodyPr/>
          <a:lstStyle/>
          <a:p>
            <a:r>
              <a:rPr lang="sv-SE" dirty="0"/>
              <a:t>Samordningsuppdraget</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1312405"/>
            <a:ext cx="5156200" cy="4864558"/>
          </a:xfrm>
        </p:spPr>
        <p:txBody>
          <a:bodyPr>
            <a:normAutofit/>
          </a:bodyPr>
          <a:lstStyle/>
          <a:p>
            <a:r>
              <a:rPr lang="sv-SE" sz="1600" dirty="0"/>
              <a:t>8 §   Kommuner ska inom sitt geografiska område ansvara för </a:t>
            </a:r>
            <a:r>
              <a:rPr lang="sv-SE" sz="1600" i="1" dirty="0"/>
              <a:t>samordningen </a:t>
            </a:r>
            <a:r>
              <a:rPr lang="sv-SE" sz="1600" dirty="0"/>
              <a:t>av det brottsförebyggande arbetet </a:t>
            </a:r>
          </a:p>
          <a:p>
            <a:endParaRPr lang="sv-SE" sz="1600" dirty="0"/>
          </a:p>
          <a:p>
            <a:endParaRPr lang="sv-SE" sz="1600" dirty="0"/>
          </a:p>
          <a:p>
            <a:endParaRPr lang="sv-SE" sz="1600" dirty="0"/>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0" y="1208015"/>
            <a:ext cx="5156200" cy="4968948"/>
          </a:xfrm>
        </p:spPr>
        <p:txBody>
          <a:bodyPr>
            <a:noAutofit/>
          </a:bodyPr>
          <a:lstStyle/>
          <a:p>
            <a:r>
              <a:rPr lang="sv-SE" sz="1600" dirty="0"/>
              <a:t>Polismyndighetens samlade förmåga ska användas för att bekämpa brottsligheten. Det kräver ett </a:t>
            </a:r>
            <a:r>
              <a:rPr lang="sv-SE" sz="1600" dirty="0" err="1"/>
              <a:t>helhets-perspektiv</a:t>
            </a:r>
            <a:r>
              <a:rPr lang="sv-SE" sz="1600" dirty="0"/>
              <a:t> där det brottsförebyggande arbetet s</a:t>
            </a:r>
            <a:r>
              <a:rPr lang="sv-SE" sz="1600" i="1" dirty="0"/>
              <a:t>am-ordnas med övrig brottsbekämpande verksamhet,</a:t>
            </a:r>
            <a:r>
              <a:rPr lang="sv-SE" sz="1600" dirty="0"/>
              <a:t> från lokal till internationell nivå, där flera parallella, samordnade åtgärder vidtas strategiskt, operativt och taktiskt. </a:t>
            </a:r>
          </a:p>
          <a:p>
            <a:endParaRPr lang="sv-SE" sz="1600" dirty="0"/>
          </a:p>
          <a:p>
            <a:r>
              <a:rPr lang="sv-SE" sz="1600" dirty="0"/>
              <a:t>Polismyndighetens målsättning är att </a:t>
            </a:r>
          </a:p>
          <a:p>
            <a:r>
              <a:rPr lang="sv-SE" sz="1600" dirty="0"/>
              <a:t> det brottsförebyggande arbetet ska </a:t>
            </a:r>
            <a:r>
              <a:rPr lang="sv-SE" sz="1600" i="1" dirty="0"/>
              <a:t>ske samordnat med övriga delar </a:t>
            </a:r>
            <a:r>
              <a:rPr lang="sv-SE" sz="1600" dirty="0"/>
              <a:t>i den brottsbekämpande verksamheten </a:t>
            </a:r>
          </a:p>
          <a:p>
            <a:r>
              <a:rPr lang="sv-SE" sz="1600" dirty="0"/>
              <a:t> brottsförebyggande åtgärder ska vidtas parallellt på flera nivåer utifrån vad som krävs för att lösa ett problem. </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8" name="Bildobjekt 7">
            <a:extLst>
              <a:ext uri="{FF2B5EF4-FFF2-40B4-BE49-F238E27FC236}">
                <a16:creationId xmlns:a16="http://schemas.microsoft.com/office/drawing/2014/main" id="{65D24432-8908-4E65-8979-1DAE7AA3A2CB}"/>
              </a:ext>
            </a:extLst>
          </p:cNvPr>
          <p:cNvPicPr>
            <a:picLocks noChangeAspect="1"/>
          </p:cNvPicPr>
          <p:nvPr/>
        </p:nvPicPr>
        <p:blipFill>
          <a:blip r:embed="rId4"/>
          <a:stretch>
            <a:fillRect/>
          </a:stretch>
        </p:blipFill>
        <p:spPr>
          <a:xfrm>
            <a:off x="1330325" y="2839618"/>
            <a:ext cx="4171950" cy="2409825"/>
          </a:xfrm>
          <a:prstGeom prst="rect">
            <a:avLst/>
          </a:prstGeom>
        </p:spPr>
      </p:pic>
    </p:spTree>
    <p:extLst>
      <p:ext uri="{BB962C8B-B14F-4D97-AF65-F5344CB8AC3E}">
        <p14:creationId xmlns:p14="http://schemas.microsoft.com/office/powerpoint/2010/main" val="171762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867782" y="192947"/>
            <a:ext cx="9753601" cy="647207"/>
          </a:xfrm>
        </p:spPr>
        <p:txBody>
          <a:bodyPr/>
          <a:lstStyle/>
          <a:p>
            <a:r>
              <a:rPr lang="sv-SE" dirty="0"/>
              <a:t>Resurs/ kompetens nyckelpersoner</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840154"/>
            <a:ext cx="5156200" cy="5336809"/>
          </a:xfrm>
        </p:spPr>
        <p:txBody>
          <a:bodyPr>
            <a:normAutofit fontScale="92500" lnSpcReduction="20000"/>
          </a:bodyPr>
          <a:lstStyle/>
          <a:p>
            <a:r>
              <a:rPr lang="sv-SE" sz="1900" b="1" i="1" dirty="0"/>
              <a:t>Samordningsfunktion</a:t>
            </a:r>
          </a:p>
          <a:p>
            <a:endParaRPr lang="sv-SE" sz="1600" dirty="0"/>
          </a:p>
          <a:p>
            <a:r>
              <a:rPr lang="sv-SE" sz="1600" dirty="0"/>
              <a:t>11 §   Kommuner ska ha en samordningsfunktion för brottsförebyggande frågor.</a:t>
            </a:r>
          </a:p>
          <a:p>
            <a:endParaRPr lang="sv-SE" sz="1600" dirty="0"/>
          </a:p>
          <a:p>
            <a:r>
              <a:rPr lang="sv-SE" sz="1600" dirty="0"/>
              <a:t>12 §   Samordningsfunktionen ska särskilt</a:t>
            </a:r>
          </a:p>
          <a:p>
            <a:r>
              <a:rPr lang="sv-SE" sz="1600" dirty="0"/>
              <a:t>   1. samordna och stödja genomförandet av kommunens arbete enligt denna lag,</a:t>
            </a:r>
          </a:p>
          <a:p>
            <a:r>
              <a:rPr lang="sv-SE" sz="1600" dirty="0"/>
              <a:t>   2. utgöra kommunens kontaktpunkt i förhållande till externa aktörer.</a:t>
            </a:r>
          </a:p>
          <a:p>
            <a:endParaRPr lang="sv-SE" sz="1600" dirty="0"/>
          </a:p>
          <a:p>
            <a:endParaRPr lang="sv-SE" sz="1500" i="1" dirty="0"/>
          </a:p>
          <a:p>
            <a:endParaRPr lang="sv-SE" sz="1500" i="1" dirty="0"/>
          </a:p>
          <a:p>
            <a:r>
              <a:rPr lang="sv-SE" sz="1500" i="1" dirty="0"/>
              <a:t>Utdrag från ”Samverkan i lokalt brottsförebyggande arbete”, BRÅ  2020:</a:t>
            </a:r>
          </a:p>
          <a:p>
            <a:endParaRPr lang="sv-SE" sz="900" dirty="0"/>
          </a:p>
          <a:p>
            <a:r>
              <a:rPr lang="sv-SE" sz="1300" b="1" i="1" dirty="0"/>
              <a:t>”Samverkan förutsätter att det finns en funktion som håller ihop och driver på arbetet. </a:t>
            </a:r>
          </a:p>
          <a:p>
            <a:r>
              <a:rPr lang="sv-SE" sz="1300" b="1" i="1" dirty="0"/>
              <a:t>Kommunen kan behöva utse en samordnare, men det är också vanligt att det redan finns en brottsförebyggande samordnare som kan hålla i arbetet. </a:t>
            </a:r>
          </a:p>
          <a:p>
            <a:r>
              <a:rPr lang="sv-SE" sz="1300" b="1" i="1" dirty="0"/>
              <a:t>Samordnaren måste få tydliga mandat från kommunledningen. </a:t>
            </a:r>
            <a:r>
              <a:rPr lang="sv-SE" sz="1300" b="1" i="1" u="sng" dirty="0"/>
              <a:t>Det ska stå klart att arbetet är prioriterat.”</a:t>
            </a:r>
          </a:p>
          <a:p>
            <a:endParaRPr lang="sv-SE" sz="1600" dirty="0"/>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010031" y="681037"/>
            <a:ext cx="5156200" cy="5336809"/>
          </a:xfrm>
        </p:spPr>
        <p:txBody>
          <a:bodyPr>
            <a:noAutofit/>
          </a:bodyPr>
          <a:lstStyle/>
          <a:p>
            <a:r>
              <a:rPr lang="sv-SE" sz="1600" b="1" i="1" dirty="0"/>
              <a:t>Resurs och kompetens</a:t>
            </a:r>
          </a:p>
          <a:p>
            <a:r>
              <a:rPr lang="sv-SE" sz="1600" dirty="0"/>
              <a:t>Polismyndighetens förmåga avseende analys, genomförande av åtgärder, uppföljning och utvärdering i det brottsförebyggande arbetet ska särskilt stärkas. </a:t>
            </a:r>
          </a:p>
          <a:p>
            <a:endParaRPr lang="sv-SE" sz="1600" dirty="0"/>
          </a:p>
          <a:p>
            <a:endParaRPr lang="sv-SE" sz="800" dirty="0"/>
          </a:p>
          <a:p>
            <a:endParaRPr lang="sv-SE" sz="800" dirty="0"/>
          </a:p>
          <a:p>
            <a:endParaRPr lang="sv-SE" sz="800" dirty="0"/>
          </a:p>
          <a:p>
            <a:endParaRPr lang="sv-SE" sz="800" dirty="0"/>
          </a:p>
          <a:p>
            <a:endParaRPr lang="sv-SE" i="1" dirty="0"/>
          </a:p>
          <a:p>
            <a:endParaRPr lang="sv-SE" i="1" dirty="0"/>
          </a:p>
          <a:p>
            <a:endParaRPr lang="sv-SE" i="1" dirty="0"/>
          </a:p>
          <a:p>
            <a:endParaRPr lang="sv-SE" i="1" dirty="0"/>
          </a:p>
          <a:p>
            <a:endParaRPr lang="sv-SE" b="1" i="1" dirty="0"/>
          </a:p>
          <a:p>
            <a:endParaRPr lang="sv-SE" b="1" i="1" dirty="0"/>
          </a:p>
          <a:p>
            <a:r>
              <a:rPr lang="sv-SE" b="1" i="1" dirty="0"/>
              <a:t>”Kommunpolisen arbetar med dessa frågor på uppdrag av chefen för lokalpolisområdet. </a:t>
            </a:r>
          </a:p>
          <a:p>
            <a:r>
              <a:rPr lang="sv-SE" b="1" i="1" dirty="0"/>
              <a:t>Kommunpolisen och den kommunala samordnaren bör ha förmåga att analysera och bedöma brottsligheten och att välja passande arbetsmetoder. De bör dessutom ha så kallad samverkans-kompetens, det vill säga en förmåga att hantera formella och informella svårigheter i samarbetet.”</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6" name="Bildobjekt 5">
            <a:extLst>
              <a:ext uri="{FF2B5EF4-FFF2-40B4-BE49-F238E27FC236}">
                <a16:creationId xmlns:a16="http://schemas.microsoft.com/office/drawing/2014/main" id="{C9C2D6FB-9189-CFCE-216E-BB62EF558450}"/>
              </a:ext>
            </a:extLst>
          </p:cNvPr>
          <p:cNvPicPr>
            <a:picLocks noChangeAspect="1"/>
          </p:cNvPicPr>
          <p:nvPr/>
        </p:nvPicPr>
        <p:blipFill>
          <a:blip r:embed="rId4"/>
          <a:stretch>
            <a:fillRect/>
          </a:stretch>
        </p:blipFill>
        <p:spPr>
          <a:xfrm rot="817030">
            <a:off x="7331514" y="2056130"/>
            <a:ext cx="2289869" cy="2074021"/>
          </a:xfrm>
          <a:prstGeom prst="rect">
            <a:avLst/>
          </a:prstGeom>
        </p:spPr>
      </p:pic>
    </p:spTree>
    <p:extLst>
      <p:ext uri="{BB962C8B-B14F-4D97-AF65-F5344CB8AC3E}">
        <p14:creationId xmlns:p14="http://schemas.microsoft.com/office/powerpoint/2010/main" val="149770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867782" y="445169"/>
            <a:ext cx="9753601" cy="704123"/>
          </a:xfrm>
        </p:spPr>
        <p:txBody>
          <a:bodyPr>
            <a:normAutofit fontScale="90000"/>
          </a:bodyPr>
          <a:lstStyle/>
          <a:p>
            <a:r>
              <a:rPr lang="sv-SE" dirty="0"/>
              <a:t>Kommunikation om det brottsförebyggande arbetet</a:t>
            </a:r>
            <a:br>
              <a:rPr lang="sv-SE" dirty="0"/>
            </a:br>
            <a:endParaRPr lang="sv-SE" dirty="0"/>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1602297"/>
            <a:ext cx="5156200" cy="4574666"/>
          </a:xfrm>
        </p:spPr>
        <p:txBody>
          <a:bodyPr>
            <a:normAutofit/>
          </a:bodyPr>
          <a:lstStyle/>
          <a:p>
            <a:r>
              <a:rPr lang="sv-SE" sz="1600" dirty="0"/>
              <a:t>3. bidra till att information om det </a:t>
            </a:r>
            <a:r>
              <a:rPr lang="sv-SE" sz="1600" dirty="0">
                <a:solidFill>
                  <a:srgbClr val="C00000"/>
                </a:solidFill>
              </a:rPr>
              <a:t>brottsförebyggande arbetet sprids till kommunens invånare </a:t>
            </a:r>
            <a:r>
              <a:rPr lang="sv-SE" sz="1600" dirty="0"/>
              <a:t>och andra som kan ha intresse eller behov av sådan information</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0" y="1602297"/>
            <a:ext cx="5156200" cy="4574666"/>
          </a:xfrm>
        </p:spPr>
        <p:txBody>
          <a:bodyPr/>
          <a:lstStyle/>
          <a:p>
            <a:r>
              <a:rPr lang="sv-SE" sz="1600" dirty="0"/>
              <a:t>3.2.3 Polismyndighetens målsättning är att </a:t>
            </a:r>
          </a:p>
          <a:p>
            <a:endParaRPr lang="sv-SE" sz="1600" dirty="0"/>
          </a:p>
          <a:p>
            <a:r>
              <a:rPr lang="sv-SE" sz="1600" dirty="0"/>
              <a:t> kommunikation ska användas på ett ändamålsenligt sätt för att involvera och göra </a:t>
            </a:r>
            <a:r>
              <a:rPr lang="sv-SE" sz="1600" dirty="0">
                <a:solidFill>
                  <a:srgbClr val="C00000"/>
                </a:solidFill>
              </a:rPr>
              <a:t>medborgare och samverkanspartners delaktiga i det brottsförebyggande arbetet </a:t>
            </a:r>
          </a:p>
          <a:p>
            <a:endParaRPr lang="sv-SE" sz="1600" dirty="0"/>
          </a:p>
          <a:p>
            <a:r>
              <a:rPr lang="sv-SE" sz="1600" dirty="0"/>
              <a:t> kommunikation ska bidra till att ge fördjupad kunskap och förståelse om Polismyndighetens brottsförebyggande arbete såväl externt som internt </a:t>
            </a:r>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35439"/>
            <a:ext cx="1548518" cy="554784"/>
          </a:xfrm>
          <a:prstGeom prst="rect">
            <a:avLst/>
          </a:prstGeom>
        </p:spPr>
      </p:pic>
      <p:pic>
        <p:nvPicPr>
          <p:cNvPr id="6" name="Bildobjekt 5">
            <a:extLst>
              <a:ext uri="{FF2B5EF4-FFF2-40B4-BE49-F238E27FC236}">
                <a16:creationId xmlns:a16="http://schemas.microsoft.com/office/drawing/2014/main" id="{3E156F86-6E2B-45CD-BC00-92E884FCA119}"/>
              </a:ext>
            </a:extLst>
          </p:cNvPr>
          <p:cNvPicPr>
            <a:picLocks noChangeAspect="1"/>
          </p:cNvPicPr>
          <p:nvPr/>
        </p:nvPicPr>
        <p:blipFill>
          <a:blip r:embed="rId4"/>
          <a:stretch>
            <a:fillRect/>
          </a:stretch>
        </p:blipFill>
        <p:spPr>
          <a:xfrm>
            <a:off x="191365" y="2507082"/>
            <a:ext cx="4286250" cy="2876550"/>
          </a:xfrm>
          <a:prstGeom prst="rect">
            <a:avLst/>
          </a:prstGeom>
        </p:spPr>
      </p:pic>
      <p:pic>
        <p:nvPicPr>
          <p:cNvPr id="7" name="Bildobjekt 6">
            <a:extLst>
              <a:ext uri="{FF2B5EF4-FFF2-40B4-BE49-F238E27FC236}">
                <a16:creationId xmlns:a16="http://schemas.microsoft.com/office/drawing/2014/main" id="{B8FF7E8C-61A6-4681-A490-D06832D5484B}"/>
              </a:ext>
            </a:extLst>
          </p:cNvPr>
          <p:cNvPicPr>
            <a:picLocks noChangeAspect="1"/>
          </p:cNvPicPr>
          <p:nvPr/>
        </p:nvPicPr>
        <p:blipFill>
          <a:blip r:embed="rId5"/>
          <a:stretch>
            <a:fillRect/>
          </a:stretch>
        </p:blipFill>
        <p:spPr>
          <a:xfrm>
            <a:off x="6279371" y="4541890"/>
            <a:ext cx="2205384" cy="1586662"/>
          </a:xfrm>
          <a:prstGeom prst="rect">
            <a:avLst/>
          </a:prstGeom>
        </p:spPr>
      </p:pic>
      <p:pic>
        <p:nvPicPr>
          <p:cNvPr id="8" name="Bildobjekt 7">
            <a:extLst>
              <a:ext uri="{FF2B5EF4-FFF2-40B4-BE49-F238E27FC236}">
                <a16:creationId xmlns:a16="http://schemas.microsoft.com/office/drawing/2014/main" id="{A0B65F65-2C4F-478B-BC28-3D3F71733615}"/>
              </a:ext>
            </a:extLst>
          </p:cNvPr>
          <p:cNvPicPr>
            <a:picLocks noChangeAspect="1"/>
          </p:cNvPicPr>
          <p:nvPr/>
        </p:nvPicPr>
        <p:blipFill>
          <a:blip r:embed="rId6"/>
          <a:stretch>
            <a:fillRect/>
          </a:stretch>
        </p:blipFill>
        <p:spPr>
          <a:xfrm>
            <a:off x="8974987" y="4590301"/>
            <a:ext cx="2522082" cy="1586662"/>
          </a:xfrm>
          <a:prstGeom prst="rect">
            <a:avLst/>
          </a:prstGeom>
        </p:spPr>
      </p:pic>
      <p:pic>
        <p:nvPicPr>
          <p:cNvPr id="9" name="Bildobjekt 8">
            <a:extLst>
              <a:ext uri="{FF2B5EF4-FFF2-40B4-BE49-F238E27FC236}">
                <a16:creationId xmlns:a16="http://schemas.microsoft.com/office/drawing/2014/main" id="{09BD9642-2B74-4728-826E-47A271A9852B}"/>
              </a:ext>
            </a:extLst>
          </p:cNvPr>
          <p:cNvPicPr>
            <a:picLocks noChangeAspect="1"/>
          </p:cNvPicPr>
          <p:nvPr/>
        </p:nvPicPr>
        <p:blipFill>
          <a:blip r:embed="rId7"/>
          <a:stretch>
            <a:fillRect/>
          </a:stretch>
        </p:blipFill>
        <p:spPr>
          <a:xfrm>
            <a:off x="3984986" y="4051156"/>
            <a:ext cx="2016644" cy="2125807"/>
          </a:xfrm>
          <a:prstGeom prst="rect">
            <a:avLst/>
          </a:prstGeom>
        </p:spPr>
      </p:pic>
    </p:spTree>
    <p:extLst>
      <p:ext uri="{BB962C8B-B14F-4D97-AF65-F5344CB8AC3E}">
        <p14:creationId xmlns:p14="http://schemas.microsoft.com/office/powerpoint/2010/main" val="56200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A29D87-6EBC-4104-8C29-C2D76E1B2934}"/>
              </a:ext>
            </a:extLst>
          </p:cNvPr>
          <p:cNvSpPr>
            <a:spLocks noGrp="1"/>
          </p:cNvSpPr>
          <p:nvPr>
            <p:ph type="title"/>
          </p:nvPr>
        </p:nvSpPr>
        <p:spPr>
          <a:xfrm>
            <a:off x="838200" y="405245"/>
            <a:ext cx="9753601" cy="1066800"/>
          </a:xfrm>
        </p:spPr>
        <p:txBody>
          <a:bodyPr/>
          <a:lstStyle/>
          <a:p>
            <a:r>
              <a:rPr lang="sv-SE" dirty="0"/>
              <a:t>Tipsa polisen-sätt (iPhone)</a:t>
            </a:r>
          </a:p>
        </p:txBody>
      </p:sp>
      <p:sp>
        <p:nvSpPr>
          <p:cNvPr id="3" name="Platshållare för innehåll 2">
            <a:extLst>
              <a:ext uri="{FF2B5EF4-FFF2-40B4-BE49-F238E27FC236}">
                <a16:creationId xmlns:a16="http://schemas.microsoft.com/office/drawing/2014/main" id="{93A21F66-1E85-463B-AC9E-4FFCBADC57CC}"/>
              </a:ext>
            </a:extLst>
          </p:cNvPr>
          <p:cNvSpPr>
            <a:spLocks noGrp="1"/>
          </p:cNvSpPr>
          <p:nvPr>
            <p:ph sz="half" idx="1"/>
          </p:nvPr>
        </p:nvSpPr>
        <p:spPr>
          <a:xfrm>
            <a:off x="838200" y="1825625"/>
            <a:ext cx="5156200" cy="4627130"/>
          </a:xfrm>
        </p:spPr>
        <p:txBody>
          <a:bodyPr>
            <a:normAutofit fontScale="92500" lnSpcReduction="10000"/>
          </a:bodyPr>
          <a:lstStyle/>
          <a:p>
            <a:r>
              <a:rPr lang="sv-SE" sz="2000" dirty="0"/>
              <a:t>Öppna SAFARI</a:t>
            </a:r>
          </a:p>
          <a:p>
            <a:endParaRPr lang="sv-SE" sz="2000" dirty="0"/>
          </a:p>
          <a:p>
            <a:r>
              <a:rPr lang="sv-SE" sz="2000" dirty="0"/>
              <a:t>Gå in på </a:t>
            </a:r>
            <a:r>
              <a:rPr lang="sv-SE" sz="2000" dirty="0">
                <a:hlinkClick r:id="rId3"/>
              </a:rPr>
              <a:t>www.Polisen.se</a:t>
            </a:r>
            <a:endParaRPr lang="sv-SE" sz="2000" dirty="0"/>
          </a:p>
          <a:p>
            <a:endParaRPr lang="sv-SE" sz="2000" dirty="0"/>
          </a:p>
          <a:p>
            <a:r>
              <a:rPr lang="sv-SE" sz="2000" dirty="0"/>
              <a:t>Öppna ”tipsa Polisen”-sidan</a:t>
            </a:r>
          </a:p>
          <a:p>
            <a:endParaRPr lang="sv-SE" sz="2000" dirty="0"/>
          </a:p>
          <a:p>
            <a:r>
              <a:rPr lang="sv-SE" sz="2000" dirty="0"/>
              <a:t>Spara sidan som ”länk-genväg” på skrivbordet, tryck på</a:t>
            </a:r>
          </a:p>
          <a:p>
            <a:endParaRPr lang="sv-SE" sz="2000" dirty="0"/>
          </a:p>
          <a:p>
            <a:r>
              <a:rPr lang="sv-SE" sz="2000" dirty="0"/>
              <a:t>Scrolla till </a:t>
            </a:r>
          </a:p>
          <a:p>
            <a:endParaRPr lang="sv-SE" sz="2000" dirty="0"/>
          </a:p>
          <a:p>
            <a:r>
              <a:rPr lang="sv-SE" sz="2000" dirty="0"/>
              <a:t>Välj ”Lägg till på hemskärm” samt ”Lägg till”</a:t>
            </a:r>
          </a:p>
          <a:p>
            <a:endParaRPr lang="sv-SE" sz="2000" dirty="0"/>
          </a:p>
          <a:p>
            <a:r>
              <a:rPr lang="sv-SE" sz="2000" dirty="0"/>
              <a:t> </a:t>
            </a:r>
          </a:p>
          <a:p>
            <a:endParaRPr lang="sv-SE" dirty="0"/>
          </a:p>
          <a:p>
            <a:endParaRPr lang="sv-SE" dirty="0"/>
          </a:p>
          <a:p>
            <a:endParaRPr lang="sv-SE" dirty="0"/>
          </a:p>
          <a:p>
            <a:endParaRPr lang="sv-SE" dirty="0"/>
          </a:p>
          <a:p>
            <a:endParaRPr lang="sv-SE" dirty="0"/>
          </a:p>
        </p:txBody>
      </p:sp>
      <p:pic>
        <p:nvPicPr>
          <p:cNvPr id="5" name="Platshållare för innehåll 4">
            <a:extLst>
              <a:ext uri="{FF2B5EF4-FFF2-40B4-BE49-F238E27FC236}">
                <a16:creationId xmlns:a16="http://schemas.microsoft.com/office/drawing/2014/main" id="{0C195123-2D33-4172-9E52-82E09A716944}"/>
              </a:ext>
            </a:extLst>
          </p:cNvPr>
          <p:cNvPicPr>
            <a:picLocks noGrp="1" noChangeAspect="1"/>
          </p:cNvPicPr>
          <p:nvPr>
            <p:ph sz="half" idx="2"/>
          </p:nvPr>
        </p:nvPicPr>
        <p:blipFill>
          <a:blip r:embed="rId4"/>
          <a:stretch>
            <a:fillRect/>
          </a:stretch>
        </p:blipFill>
        <p:spPr>
          <a:xfrm rot="273639">
            <a:off x="9220500" y="231889"/>
            <a:ext cx="2738650" cy="5965856"/>
          </a:xfrm>
          <a:prstGeom prst="rect">
            <a:avLst/>
          </a:prstGeom>
        </p:spPr>
      </p:pic>
      <p:pic>
        <p:nvPicPr>
          <p:cNvPr id="6" name="Bildobjekt 5">
            <a:extLst>
              <a:ext uri="{FF2B5EF4-FFF2-40B4-BE49-F238E27FC236}">
                <a16:creationId xmlns:a16="http://schemas.microsoft.com/office/drawing/2014/main" id="{9C70E325-BAC5-47F8-A890-082546397E70}"/>
              </a:ext>
            </a:extLst>
          </p:cNvPr>
          <p:cNvPicPr>
            <a:picLocks noChangeAspect="1"/>
          </p:cNvPicPr>
          <p:nvPr/>
        </p:nvPicPr>
        <p:blipFill>
          <a:blip r:embed="rId5"/>
          <a:stretch>
            <a:fillRect/>
          </a:stretch>
        </p:blipFill>
        <p:spPr>
          <a:xfrm rot="211509">
            <a:off x="5042787" y="405245"/>
            <a:ext cx="1903226" cy="4145973"/>
          </a:xfrm>
          <a:prstGeom prst="rect">
            <a:avLst/>
          </a:prstGeom>
        </p:spPr>
      </p:pic>
      <p:cxnSp>
        <p:nvCxnSpPr>
          <p:cNvPr id="8" name="Rak pilkoppling 7">
            <a:extLst>
              <a:ext uri="{FF2B5EF4-FFF2-40B4-BE49-F238E27FC236}">
                <a16:creationId xmlns:a16="http://schemas.microsoft.com/office/drawing/2014/main" id="{0EF7D244-9EEE-437A-B6F8-B85B12F3D9F8}"/>
              </a:ext>
            </a:extLst>
          </p:cNvPr>
          <p:cNvCxnSpPr/>
          <p:nvPr/>
        </p:nvCxnSpPr>
        <p:spPr>
          <a:xfrm flipV="1">
            <a:off x="4156364" y="4322618"/>
            <a:ext cx="1558636" cy="283190"/>
          </a:xfrm>
          <a:prstGeom prst="straightConnector1">
            <a:avLst/>
          </a:prstGeom>
          <a:noFill/>
          <a:ln w="25400" cap="flat">
            <a:solidFill>
              <a:schemeClr val="bg2">
                <a:lumMod val="75000"/>
              </a:schemeClr>
            </a:solidFill>
            <a:prstDash val="solid"/>
            <a:round/>
            <a:tailEnd type="triangle"/>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9" name="Bildobjekt 8">
            <a:extLst>
              <a:ext uri="{FF2B5EF4-FFF2-40B4-BE49-F238E27FC236}">
                <a16:creationId xmlns:a16="http://schemas.microsoft.com/office/drawing/2014/main" id="{17C9DBF8-2680-45AE-8139-73B017101C75}"/>
              </a:ext>
            </a:extLst>
          </p:cNvPr>
          <p:cNvPicPr>
            <a:picLocks noChangeAspect="1"/>
          </p:cNvPicPr>
          <p:nvPr/>
        </p:nvPicPr>
        <p:blipFill>
          <a:blip r:embed="rId6"/>
          <a:stretch>
            <a:fillRect/>
          </a:stretch>
        </p:blipFill>
        <p:spPr>
          <a:xfrm rot="260229">
            <a:off x="6990556" y="1544146"/>
            <a:ext cx="2078212" cy="4527159"/>
          </a:xfrm>
          <a:prstGeom prst="rect">
            <a:avLst/>
          </a:prstGeom>
        </p:spPr>
      </p:pic>
      <p:cxnSp>
        <p:nvCxnSpPr>
          <p:cNvPr id="11" name="Rak pilkoppling 10">
            <a:extLst>
              <a:ext uri="{FF2B5EF4-FFF2-40B4-BE49-F238E27FC236}">
                <a16:creationId xmlns:a16="http://schemas.microsoft.com/office/drawing/2014/main" id="{F6C906A2-B8C9-4A92-B61F-D4D58619C806}"/>
              </a:ext>
            </a:extLst>
          </p:cNvPr>
          <p:cNvCxnSpPr/>
          <p:nvPr/>
        </p:nvCxnSpPr>
        <p:spPr>
          <a:xfrm flipV="1">
            <a:off x="5715000" y="4769427"/>
            <a:ext cx="1356674" cy="758956"/>
          </a:xfrm>
          <a:prstGeom prst="straightConnector1">
            <a:avLst/>
          </a:prstGeom>
          <a:noFill/>
          <a:ln w="25400" cap="flat">
            <a:solidFill>
              <a:schemeClr val="tx1">
                <a:lumMod val="75000"/>
                <a:lumOff val="25000"/>
              </a:schemeClr>
            </a:solidFill>
            <a:prstDash val="solid"/>
            <a:round/>
            <a:tailEnd type="triangle"/>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 name="Ellips 11">
            <a:extLst>
              <a:ext uri="{FF2B5EF4-FFF2-40B4-BE49-F238E27FC236}">
                <a16:creationId xmlns:a16="http://schemas.microsoft.com/office/drawing/2014/main" id="{AEA30F91-96EF-4572-B6DA-30BE7D5E6515}"/>
              </a:ext>
            </a:extLst>
          </p:cNvPr>
          <p:cNvSpPr/>
          <p:nvPr/>
        </p:nvSpPr>
        <p:spPr>
          <a:xfrm>
            <a:off x="10453255" y="4139190"/>
            <a:ext cx="697345" cy="744537"/>
          </a:xfrm>
          <a:prstGeom prst="ellipse">
            <a:avLst/>
          </a:prstGeom>
          <a:noFill/>
          <a:ln w="25400" cap="flat">
            <a:solidFill>
              <a:srgbClr val="FFFF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sv-SE" sz="2800" b="0" i="0" u="none" strike="noStrike" cap="none" spc="0" normalizeH="0" baseline="0">
              <a:ln>
                <a:noFill/>
              </a:ln>
              <a:solidFill>
                <a:srgbClr val="000000"/>
              </a:solidFill>
              <a:effectLst/>
              <a:uFillTx/>
              <a:latin typeface="+mj-lt"/>
              <a:ea typeface="+mj-ea"/>
              <a:cs typeface="+mj-cs"/>
              <a:sym typeface="Helvetica"/>
            </a:endParaRPr>
          </a:p>
        </p:txBody>
      </p:sp>
      <p:pic>
        <p:nvPicPr>
          <p:cNvPr id="13" name="Bildobjekt 12">
            <a:extLst>
              <a:ext uri="{FF2B5EF4-FFF2-40B4-BE49-F238E27FC236}">
                <a16:creationId xmlns:a16="http://schemas.microsoft.com/office/drawing/2014/main" id="{7B1B9DCA-6049-4FE9-8CD0-F06C59BA5EB8}"/>
              </a:ext>
            </a:extLst>
          </p:cNvPr>
          <p:cNvPicPr>
            <a:picLocks noChangeAspect="1"/>
          </p:cNvPicPr>
          <p:nvPr/>
        </p:nvPicPr>
        <p:blipFill>
          <a:blip r:embed="rId7"/>
          <a:stretch>
            <a:fillRect/>
          </a:stretch>
        </p:blipFill>
        <p:spPr>
          <a:xfrm>
            <a:off x="1867782" y="6143406"/>
            <a:ext cx="1548518" cy="554784"/>
          </a:xfrm>
          <a:prstGeom prst="rect">
            <a:avLst/>
          </a:prstGeom>
        </p:spPr>
      </p:pic>
    </p:spTree>
    <p:extLst>
      <p:ext uri="{BB962C8B-B14F-4D97-AF65-F5344CB8AC3E}">
        <p14:creationId xmlns:p14="http://schemas.microsoft.com/office/powerpoint/2010/main" val="309581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219199" y="204041"/>
            <a:ext cx="9753601" cy="1066800"/>
          </a:xfrm>
        </p:spPr>
        <p:txBody>
          <a:bodyPr/>
          <a:lstStyle/>
          <a:p>
            <a:r>
              <a:rPr lang="sv-SE" dirty="0"/>
              <a:t>Ledning och styrning </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966643"/>
            <a:ext cx="5156200" cy="4351338"/>
          </a:xfrm>
        </p:spPr>
        <p:txBody>
          <a:bodyPr>
            <a:normAutofit/>
          </a:bodyPr>
          <a:lstStyle/>
          <a:p>
            <a:r>
              <a:rPr lang="sv-SE" sz="1600" dirty="0"/>
              <a:t>10 §   Kommuner ska också verka för att strategiska brottsförebyggande frågor hanteras i ett särskilt forum (strategiskt råd) där </a:t>
            </a:r>
            <a:r>
              <a:rPr lang="sv-SE" sz="1600" i="1" dirty="0"/>
              <a:t>kommunen och </a:t>
            </a:r>
            <a:r>
              <a:rPr lang="sv-SE" sz="1600" i="1" dirty="0">
                <a:solidFill>
                  <a:srgbClr val="C00000"/>
                </a:solidFill>
              </a:rPr>
              <a:t>relevanta aktörer ingår</a:t>
            </a:r>
            <a:r>
              <a:rPr lang="sv-SE" sz="1600" dirty="0">
                <a:solidFill>
                  <a:srgbClr val="C00000"/>
                </a:solidFill>
              </a:rPr>
              <a:t>. </a:t>
            </a:r>
            <a:r>
              <a:rPr lang="sv-SE" sz="1600" dirty="0"/>
              <a:t>Rådet ska ledas av kommunen.</a:t>
            </a:r>
          </a:p>
          <a:p>
            <a:endParaRPr lang="sv-SE" sz="1600" dirty="0"/>
          </a:p>
          <a:p>
            <a:r>
              <a:rPr lang="sv-SE" sz="1600" dirty="0"/>
              <a:t>Kommuner ska verka för att övriga aktörer i rådet deltar med representanter som har ledande befattningar.</a:t>
            </a:r>
          </a:p>
          <a:p>
            <a:endParaRPr lang="sv-SE" sz="1600" dirty="0"/>
          </a:p>
          <a:p>
            <a:r>
              <a:rPr lang="sv-SE" sz="1600" dirty="0"/>
              <a:t>13 §   Kommunstyrelsen, eller den nämnd som kommunfullmäktige beslutar, ansvarar för ledningen av kommunens brottsförebyggande arbete och för att kontinuerligt rapportera om det brottsförebyggande arbetet till kommunfullmäktige.</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2" y="426315"/>
            <a:ext cx="5156200" cy="5750647"/>
          </a:xfrm>
        </p:spPr>
        <p:txBody>
          <a:bodyPr>
            <a:normAutofit/>
          </a:bodyPr>
          <a:lstStyle/>
          <a:p>
            <a:r>
              <a:rPr lang="sv-SE" sz="1600" dirty="0"/>
              <a:t>3.3.1 Ledningen ska utvecklas </a:t>
            </a:r>
          </a:p>
          <a:p>
            <a:r>
              <a:rPr lang="sv-SE" sz="1600" dirty="0"/>
              <a:t>Ledning av det brottsförebyggande arbetet ska ske utifrån ett brottsbekämpande helhetsperspektiv, med utgångspunkt från SARA-modellen integrerat med planerings- och uppföljningsprocessen. Aktiv ledning, tydliga mål för det brottsförebyggande arbetet på alla nivåer. </a:t>
            </a:r>
          </a:p>
          <a:p>
            <a:r>
              <a:rPr lang="sv-SE" sz="1600" dirty="0"/>
              <a:t>Polismyndighetens målsättning är att </a:t>
            </a:r>
          </a:p>
          <a:p>
            <a:r>
              <a:rPr lang="sv-SE" sz="1600" dirty="0"/>
              <a:t> chefer på </a:t>
            </a:r>
            <a:r>
              <a:rPr lang="sv-SE" sz="1600" i="1" dirty="0"/>
              <a:t>alla nivåer </a:t>
            </a:r>
            <a:r>
              <a:rPr lang="sv-SE" sz="1600" dirty="0"/>
              <a:t>ska ta ansvar för att det brottsförebyggande arbetet sker </a:t>
            </a:r>
            <a:r>
              <a:rPr lang="sv-SE" sz="1600" i="1" dirty="0"/>
              <a:t>samordnat</a:t>
            </a:r>
            <a:r>
              <a:rPr lang="sv-SE" sz="1600" dirty="0"/>
              <a:t> med övriga delar i den brottsbekämpande verksamheten med utgångspunkt från brottstriangeln </a:t>
            </a:r>
          </a:p>
          <a:p>
            <a:r>
              <a:rPr lang="sv-SE" sz="1600" dirty="0"/>
              <a:t> </a:t>
            </a:r>
            <a:r>
              <a:rPr lang="sv-SE" sz="1600" dirty="0" err="1"/>
              <a:t>situationell</a:t>
            </a:r>
            <a:r>
              <a:rPr lang="sv-SE" sz="1600" dirty="0"/>
              <a:t> brottsprevention </a:t>
            </a:r>
          </a:p>
          <a:p>
            <a:r>
              <a:rPr lang="sv-SE" sz="1600" dirty="0"/>
              <a:t> </a:t>
            </a:r>
            <a:r>
              <a:rPr lang="sv-SE" sz="1600" i="1" dirty="0"/>
              <a:t>ledningen på alla nivåer ska verka för att fler aktörer vidtar effektiva åtgärder i det brottsförebyggande arbetet, särskilt avseende social brottsprevention </a:t>
            </a:r>
          </a:p>
          <a:p>
            <a:r>
              <a:rPr lang="sv-SE" sz="1600" dirty="0"/>
              <a:t> </a:t>
            </a:r>
            <a:r>
              <a:rPr lang="sv-SE" sz="1600" i="1" dirty="0"/>
              <a:t>ledningen på alla nivåer ska verka för en god samverkan med andra samhällsaktörer</a:t>
            </a:r>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spTree>
    <p:extLst>
      <p:ext uri="{BB962C8B-B14F-4D97-AF65-F5344CB8AC3E}">
        <p14:creationId xmlns:p14="http://schemas.microsoft.com/office/powerpoint/2010/main" val="283144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867782" y="445169"/>
            <a:ext cx="9753601" cy="1066800"/>
          </a:xfrm>
        </p:spPr>
        <p:txBody>
          <a:bodyPr/>
          <a:lstStyle/>
          <a:p>
            <a:r>
              <a:rPr lang="sv-SE" dirty="0"/>
              <a:t>Viktiga roller </a:t>
            </a:r>
            <a:br>
              <a:rPr lang="sv-SE" dirty="0"/>
            </a:br>
            <a:r>
              <a:rPr lang="sv-SE" sz="1600" b="0" dirty="0"/>
              <a:t>(”Samverkan i lokalt brottsförebyggande arbete”, BRÅ  2020)</a:t>
            </a:r>
          </a:p>
        </p:txBody>
      </p:sp>
      <p:pic>
        <p:nvPicPr>
          <p:cNvPr id="6" name="Platshållare för innehåll 5">
            <a:extLst>
              <a:ext uri="{FF2B5EF4-FFF2-40B4-BE49-F238E27FC236}">
                <a16:creationId xmlns:a16="http://schemas.microsoft.com/office/drawing/2014/main" id="{A826D35B-F3EF-4ADB-A87B-F381B24F99D3}"/>
              </a:ext>
            </a:extLst>
          </p:cNvPr>
          <p:cNvPicPr>
            <a:picLocks noGrp="1" noChangeAspect="1"/>
          </p:cNvPicPr>
          <p:nvPr>
            <p:ph sz="half" idx="1"/>
          </p:nvPr>
        </p:nvPicPr>
        <p:blipFill>
          <a:blip r:embed="rId3"/>
          <a:stretch>
            <a:fillRect/>
          </a:stretch>
        </p:blipFill>
        <p:spPr>
          <a:xfrm>
            <a:off x="838200" y="2133600"/>
            <a:ext cx="5141210" cy="2857844"/>
          </a:xfrm>
          <a:prstGeom prst="rect">
            <a:avLst/>
          </a:prstGeom>
        </p:spPr>
      </p:pic>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p:txBody>
          <a:bodyPr>
            <a:normAutofit/>
          </a:bodyPr>
          <a:lstStyle/>
          <a:p>
            <a:r>
              <a:rPr lang="sv-SE" sz="1600" dirty="0"/>
              <a:t>Viktiga roller:</a:t>
            </a:r>
          </a:p>
          <a:p>
            <a:r>
              <a:rPr lang="sv-SE" sz="1600" dirty="0"/>
              <a:t>Kommunpolisen arbetar med dessa frågor på uppdrag av chefen för lokalpolisområdet.</a:t>
            </a:r>
          </a:p>
          <a:p>
            <a:endParaRPr lang="sv-SE" sz="1600" dirty="0"/>
          </a:p>
          <a:p>
            <a:r>
              <a:rPr lang="sv-SE" sz="1600" dirty="0"/>
              <a:t>Kommunens brottsförebyggande samordnare skall ha tydliga mandat från kommunledningen</a:t>
            </a:r>
          </a:p>
          <a:p>
            <a:endParaRPr lang="sv-SE" sz="1600" dirty="0"/>
          </a:p>
          <a:p>
            <a:r>
              <a:rPr lang="sv-SE" sz="1600" dirty="0"/>
              <a:t>De skall ha samverkanskompetens; dvs hantera formella och informella svårigheter likväl som professionella och kulturella skillnader, engagera och involvera olika aktörer</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4"/>
          <a:stretch>
            <a:fillRect/>
          </a:stretch>
        </p:blipFill>
        <p:spPr>
          <a:xfrm>
            <a:off x="1867782" y="6176963"/>
            <a:ext cx="1548518" cy="554784"/>
          </a:xfrm>
          <a:prstGeom prst="rect">
            <a:avLst/>
          </a:prstGeom>
        </p:spPr>
      </p:pic>
    </p:spTree>
    <p:extLst>
      <p:ext uri="{BB962C8B-B14F-4D97-AF65-F5344CB8AC3E}">
        <p14:creationId xmlns:p14="http://schemas.microsoft.com/office/powerpoint/2010/main" val="294837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562062" y="126253"/>
            <a:ext cx="11059321" cy="586811"/>
          </a:xfrm>
        </p:spPr>
        <p:txBody>
          <a:bodyPr>
            <a:normAutofit/>
          </a:bodyPr>
          <a:lstStyle/>
          <a:p>
            <a:pPr algn="ctr"/>
            <a:r>
              <a:rPr lang="sv-SE" dirty="0"/>
              <a:t>Skillnader lagen vs strategin </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1" y="713064"/>
            <a:ext cx="5156200" cy="4974671"/>
          </a:xfrm>
        </p:spPr>
        <p:txBody>
          <a:bodyPr>
            <a:noAutofit/>
          </a:bodyPr>
          <a:lstStyle/>
          <a:p>
            <a:r>
              <a:rPr lang="sv-SE" sz="1400" b="1" i="1" dirty="0"/>
              <a:t>Lagen;</a:t>
            </a:r>
          </a:p>
          <a:p>
            <a:r>
              <a:rPr lang="sv-SE" sz="1400" dirty="0"/>
              <a:t>Lagtexten är koncentrerad och koncis med utrymme för tolkningar</a:t>
            </a:r>
          </a:p>
          <a:p>
            <a:endParaRPr lang="sv-SE" sz="800" dirty="0"/>
          </a:p>
          <a:p>
            <a:r>
              <a:rPr lang="sv-SE" sz="1400" dirty="0"/>
              <a:t>SARA-modell, </a:t>
            </a:r>
            <a:r>
              <a:rPr lang="sv-SE" sz="1400" dirty="0">
                <a:solidFill>
                  <a:srgbClr val="C00000"/>
                </a:solidFill>
              </a:rPr>
              <a:t>kunskapsbaserat förhållningssätt</a:t>
            </a:r>
          </a:p>
          <a:p>
            <a:endParaRPr lang="sv-SE" sz="1400" dirty="0"/>
          </a:p>
          <a:p>
            <a:r>
              <a:rPr lang="sv-SE" sz="1400" dirty="0"/>
              <a:t>Ej beskrivet i lagtexten </a:t>
            </a:r>
          </a:p>
          <a:p>
            <a:endParaRPr lang="sv-SE" sz="1400" dirty="0"/>
          </a:p>
          <a:p>
            <a:r>
              <a:rPr lang="sv-SE" sz="1400" dirty="0"/>
              <a:t>…Ska verka för…  …i den utsträckning det är lämpligt…  </a:t>
            </a:r>
          </a:p>
          <a:p>
            <a:r>
              <a:rPr lang="sv-SE" sz="1400" dirty="0"/>
              <a:t>…ska bidra till…</a:t>
            </a:r>
          </a:p>
          <a:p>
            <a:endParaRPr lang="sv-SE" sz="1000" dirty="0"/>
          </a:p>
          <a:p>
            <a:r>
              <a:rPr lang="sv-SE" sz="1400" dirty="0"/>
              <a:t>Social/ </a:t>
            </a:r>
            <a:r>
              <a:rPr lang="sv-SE" sz="1400" dirty="0" err="1"/>
              <a:t>situationell</a:t>
            </a:r>
            <a:r>
              <a:rPr lang="sv-SE" sz="1400" dirty="0"/>
              <a:t> prevention </a:t>
            </a:r>
            <a:r>
              <a:rPr lang="sv-SE" sz="1400" b="1" i="1" dirty="0"/>
              <a:t>ej</a:t>
            </a:r>
            <a:r>
              <a:rPr lang="sv-SE" sz="1400" dirty="0"/>
              <a:t> utskrivet i lagtexten</a:t>
            </a:r>
          </a:p>
          <a:p>
            <a:endParaRPr lang="sv-SE" sz="2400" dirty="0"/>
          </a:p>
          <a:p>
            <a:r>
              <a:rPr lang="sv-SE" sz="1400" dirty="0"/>
              <a:t>Uppdaterad lägesbild vartannat år</a:t>
            </a:r>
          </a:p>
          <a:p>
            <a:endParaRPr lang="sv-SE" sz="800" dirty="0"/>
          </a:p>
          <a:p>
            <a:r>
              <a:rPr lang="sv-SE" sz="1400" dirty="0"/>
              <a:t>Brottsförebyggande/ trygghet är inte definierat i lagen </a:t>
            </a:r>
          </a:p>
          <a:p>
            <a:endParaRPr lang="sv-SE" sz="2800" dirty="0"/>
          </a:p>
          <a:p>
            <a:r>
              <a:rPr lang="sv-SE" sz="1400" dirty="0"/>
              <a:t>Regeringens strategi Tillsammans mot brott blev </a:t>
            </a:r>
            <a:r>
              <a:rPr lang="sv-SE" sz="1400" i="1" dirty="0"/>
              <a:t>lag</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096000" y="713065"/>
            <a:ext cx="5156200" cy="5050172"/>
          </a:xfrm>
        </p:spPr>
        <p:txBody>
          <a:bodyPr>
            <a:noAutofit/>
          </a:bodyPr>
          <a:lstStyle/>
          <a:p>
            <a:r>
              <a:rPr lang="sv-SE" sz="1400" b="1" i="1" dirty="0"/>
              <a:t>Strategin;</a:t>
            </a:r>
          </a:p>
          <a:p>
            <a:r>
              <a:rPr lang="sv-SE" sz="1400" dirty="0"/>
              <a:t>Strategin är relativt omfattande och informativ.</a:t>
            </a:r>
          </a:p>
          <a:p>
            <a:endParaRPr lang="sv-SE" sz="1400" dirty="0"/>
          </a:p>
          <a:p>
            <a:r>
              <a:rPr lang="sv-SE" sz="1400" dirty="0"/>
              <a:t>Sara-modell, Brottstriangel, </a:t>
            </a:r>
            <a:r>
              <a:rPr lang="sv-SE" sz="1400" dirty="0">
                <a:solidFill>
                  <a:srgbClr val="C00000"/>
                </a:solidFill>
              </a:rPr>
              <a:t>kunskapsbaserat förhållningssätt</a:t>
            </a:r>
          </a:p>
          <a:p>
            <a:endParaRPr lang="sv-SE" sz="1400" dirty="0"/>
          </a:p>
          <a:p>
            <a:r>
              <a:rPr lang="sv-SE" sz="1400" dirty="0"/>
              <a:t>Beteende och kulturförändring behövs för att det brottsförebyggande arbetet skall bli effektivt</a:t>
            </a:r>
          </a:p>
          <a:p>
            <a:endParaRPr lang="sv-SE" sz="800" dirty="0"/>
          </a:p>
          <a:p>
            <a:r>
              <a:rPr lang="sv-SE" sz="1400" dirty="0"/>
              <a:t>…Polismyndigheten måste…   …alla ska… … ska aktivt verka för…</a:t>
            </a:r>
          </a:p>
          <a:p>
            <a:endParaRPr lang="sv-SE" sz="1400" dirty="0"/>
          </a:p>
          <a:p>
            <a:r>
              <a:rPr lang="sv-SE" sz="1400" dirty="0"/>
              <a:t>Fokus på </a:t>
            </a:r>
            <a:r>
              <a:rPr lang="sv-SE" sz="1400" dirty="0" err="1"/>
              <a:t>situationell</a:t>
            </a:r>
            <a:r>
              <a:rPr lang="sv-SE" sz="1400" dirty="0"/>
              <a:t> brottsprevention; främja att andra aktörer tar större ansvar för den sociala preventionen</a:t>
            </a:r>
          </a:p>
          <a:p>
            <a:endParaRPr lang="sv-SE" sz="800" dirty="0"/>
          </a:p>
          <a:p>
            <a:r>
              <a:rPr lang="sv-SE" sz="1400" dirty="0"/>
              <a:t>Löpande uppdatering med IT-stöd</a:t>
            </a:r>
          </a:p>
          <a:p>
            <a:br>
              <a:rPr lang="sv-SE" sz="1400" dirty="0"/>
            </a:br>
            <a:r>
              <a:rPr lang="sv-SE" sz="1400" dirty="0"/>
              <a:t>Polismyndigheten har en nationell definition på brottsförebyggande och trygghet </a:t>
            </a:r>
          </a:p>
          <a:p>
            <a:endParaRPr lang="sv-SE" sz="1400" dirty="0"/>
          </a:p>
          <a:p>
            <a:r>
              <a:rPr lang="sv-SE" sz="1400" dirty="0"/>
              <a:t>Befintlig lagstiftning blev </a:t>
            </a:r>
            <a:r>
              <a:rPr lang="sv-SE" sz="1400" i="1" dirty="0"/>
              <a:t>strategi</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spTree>
    <p:extLst>
      <p:ext uri="{BB962C8B-B14F-4D97-AF65-F5344CB8AC3E}">
        <p14:creationId xmlns:p14="http://schemas.microsoft.com/office/powerpoint/2010/main" val="192869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838200" y="126253"/>
            <a:ext cx="10783183" cy="746202"/>
          </a:xfrm>
        </p:spPr>
        <p:txBody>
          <a:bodyPr/>
          <a:lstStyle/>
          <a:p>
            <a:pPr algn="ctr"/>
            <a:r>
              <a:rPr lang="sv-SE" dirty="0"/>
              <a:t>Våra slutsatser</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096000" y="872455"/>
            <a:ext cx="5156200" cy="4743264"/>
          </a:xfrm>
        </p:spPr>
        <p:txBody>
          <a:bodyPr>
            <a:noAutofit/>
          </a:bodyPr>
          <a:lstStyle/>
          <a:p>
            <a:r>
              <a:rPr lang="sv-SE" sz="1400" dirty="0"/>
              <a:t>Polismyndigheten måste prioritera sin verksamhet och frångå att alla skall göra allt/ allt skall prioriteras</a:t>
            </a:r>
          </a:p>
          <a:p>
            <a:endParaRPr lang="sv-SE" sz="800" dirty="0"/>
          </a:p>
          <a:p>
            <a:endParaRPr lang="sv-SE" sz="1400" dirty="0"/>
          </a:p>
          <a:p>
            <a:r>
              <a:rPr lang="sv-SE" sz="1400" dirty="0"/>
              <a:t>Säkerställa kontinuitet</a:t>
            </a:r>
          </a:p>
          <a:p>
            <a:pPr algn="r"/>
            <a:endParaRPr lang="sv-SE" sz="1400" dirty="0"/>
          </a:p>
          <a:p>
            <a:r>
              <a:rPr lang="sv-SE" sz="1400" i="1" dirty="0"/>
              <a:t>Nu skall vi träna på detta </a:t>
            </a:r>
          </a:p>
          <a:p>
            <a:endParaRPr lang="sv-SE" sz="1400" dirty="0"/>
          </a:p>
          <a:p>
            <a:r>
              <a:rPr lang="sv-SE" sz="1400" i="1" dirty="0"/>
              <a:t>Uppföljning</a:t>
            </a:r>
            <a:r>
              <a:rPr lang="sv-SE" sz="1400" dirty="0"/>
              <a:t> är nyckeln till genomförandet av en brottsförebyggande åtgärdsplan </a:t>
            </a:r>
          </a:p>
          <a:p>
            <a:endParaRPr lang="sv-SE" sz="1400" dirty="0"/>
          </a:p>
          <a:p>
            <a:r>
              <a:rPr lang="sv-SE" sz="1400" dirty="0"/>
              <a:t>Polismyndigheten måste vara beredd på en högre förväntan från kommunerna och vice versa</a:t>
            </a:r>
          </a:p>
          <a:p>
            <a:endParaRPr lang="sv-SE" sz="1400" dirty="0"/>
          </a:p>
          <a:p>
            <a:r>
              <a:rPr lang="sv-SE" sz="1400" dirty="0"/>
              <a:t>Handboken ”Samverkan i lokalt brottsförebyggande arbete” är ett </a:t>
            </a:r>
            <a:r>
              <a:rPr lang="sv-SE" sz="1400" i="1" dirty="0"/>
              <a:t>konkret</a:t>
            </a:r>
            <a:r>
              <a:rPr lang="sv-SE" sz="1400" dirty="0"/>
              <a:t> stöd i processen </a:t>
            </a:r>
          </a:p>
          <a:p>
            <a:endParaRPr lang="sv-SE" sz="1400" dirty="0"/>
          </a:p>
          <a:p>
            <a:r>
              <a:rPr lang="sv-SE" sz="1400" dirty="0"/>
              <a:t>Vardagsarbete med </a:t>
            </a:r>
            <a:r>
              <a:rPr lang="sv-SE" sz="1400" i="1" dirty="0"/>
              <a:t>brottsförebyggande perspektiv</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2"/>
          <a:stretch>
            <a:fillRect/>
          </a:stretch>
        </p:blipFill>
        <p:spPr>
          <a:xfrm>
            <a:off x="1867782" y="6176963"/>
            <a:ext cx="1548518" cy="554784"/>
          </a:xfrm>
          <a:prstGeom prst="rect">
            <a:avLst/>
          </a:prstGeom>
        </p:spPr>
      </p:pic>
      <p:sp>
        <p:nvSpPr>
          <p:cNvPr id="7" name="Platshållare för innehåll 6">
            <a:extLst>
              <a:ext uri="{FF2B5EF4-FFF2-40B4-BE49-F238E27FC236}">
                <a16:creationId xmlns:a16="http://schemas.microsoft.com/office/drawing/2014/main" id="{DBDF22D4-4361-480B-BDB4-AFE2C436815A}"/>
              </a:ext>
            </a:extLst>
          </p:cNvPr>
          <p:cNvSpPr>
            <a:spLocks noGrp="1"/>
          </p:cNvSpPr>
          <p:nvPr>
            <p:ph sz="half" idx="1"/>
          </p:nvPr>
        </p:nvSpPr>
        <p:spPr>
          <a:xfrm>
            <a:off x="838200" y="872455"/>
            <a:ext cx="5156200" cy="4732214"/>
          </a:xfrm>
        </p:spPr>
        <p:txBody>
          <a:bodyPr>
            <a:noAutofit/>
          </a:bodyPr>
          <a:lstStyle/>
          <a:p>
            <a:r>
              <a:rPr lang="sv-SE" sz="1400" dirty="0"/>
              <a:t>Som lagen är skriven måste kommunerna vara ödmjuka i sin hållning beträffande arbetsuppgifter som behöver tillkomma i vardagen</a:t>
            </a:r>
          </a:p>
          <a:p>
            <a:endParaRPr lang="sv-SE" sz="1400" dirty="0"/>
          </a:p>
          <a:p>
            <a:r>
              <a:rPr lang="sv-SE" sz="1400" dirty="0"/>
              <a:t>Träna på operativt arbete med en operativ förmåga </a:t>
            </a:r>
          </a:p>
          <a:p>
            <a:endParaRPr lang="sv-SE" sz="1400" dirty="0"/>
          </a:p>
          <a:p>
            <a:r>
              <a:rPr lang="sv-SE" sz="1400" i="1" dirty="0"/>
              <a:t>Nu gör vi det här; nu startar vi upp det här..!</a:t>
            </a:r>
          </a:p>
          <a:p>
            <a:endParaRPr lang="sv-SE" sz="1400" dirty="0"/>
          </a:p>
          <a:p>
            <a:r>
              <a:rPr lang="sv-SE" sz="1400" i="1" dirty="0"/>
              <a:t>Uppföljning</a:t>
            </a:r>
            <a:r>
              <a:rPr lang="sv-SE" sz="1400" dirty="0"/>
              <a:t> är nyckeln till genomförandet av en brottsförebyggande åtgärdsplan </a:t>
            </a:r>
          </a:p>
          <a:p>
            <a:endParaRPr lang="sv-SE" sz="1400" dirty="0"/>
          </a:p>
          <a:p>
            <a:r>
              <a:rPr lang="sv-SE" sz="1400" dirty="0"/>
              <a:t>Förutsättningarna att tala samma språk i samverkan mellan Polis och kommun är bättre än någonsin</a:t>
            </a:r>
          </a:p>
          <a:p>
            <a:endParaRPr lang="sv-SE" sz="1400" dirty="0"/>
          </a:p>
          <a:p>
            <a:r>
              <a:rPr lang="sv-SE" sz="1400" dirty="0"/>
              <a:t>Handboken ”Samverkan i lokalt brottsförebyggande arbete” är ett </a:t>
            </a:r>
            <a:r>
              <a:rPr lang="sv-SE" sz="1400" i="1" dirty="0"/>
              <a:t>konkret</a:t>
            </a:r>
            <a:r>
              <a:rPr lang="sv-SE" sz="1400" dirty="0"/>
              <a:t> stöd i processen </a:t>
            </a:r>
          </a:p>
          <a:p>
            <a:endParaRPr lang="sv-SE" sz="1400" dirty="0"/>
          </a:p>
          <a:p>
            <a:r>
              <a:rPr lang="sv-SE" sz="1400" dirty="0"/>
              <a:t>Vardagsarbetet med </a:t>
            </a:r>
            <a:r>
              <a:rPr lang="sv-SE" sz="1400" i="1" dirty="0"/>
              <a:t>brottsförebyggande perspektiv</a:t>
            </a:r>
          </a:p>
        </p:txBody>
      </p:sp>
      <p:pic>
        <p:nvPicPr>
          <p:cNvPr id="1028" name="Picture 4" descr="Slutsats Stämpel Slutsatsen Torget Grunge Rött Tecken-vektorgrafik och fler  bilder på Baner - Skylt - iStock">
            <a:extLst>
              <a:ext uri="{FF2B5EF4-FFF2-40B4-BE49-F238E27FC236}">
                <a16:creationId xmlns:a16="http://schemas.microsoft.com/office/drawing/2014/main" id="{D793D261-2130-38FE-2750-3A95371AD0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95"/>
          <a:stretch/>
        </p:blipFill>
        <p:spPr bwMode="auto">
          <a:xfrm>
            <a:off x="8670372" y="1422939"/>
            <a:ext cx="3067050" cy="136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0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8220570-E564-49FD-9A7A-E0ACCFCEB675}"/>
              </a:ext>
            </a:extLst>
          </p:cNvPr>
          <p:cNvSpPr/>
          <p:nvPr/>
        </p:nvSpPr>
        <p:spPr>
          <a:xfrm>
            <a:off x="464949" y="1425844"/>
            <a:ext cx="11298265" cy="2628925"/>
          </a:xfrm>
          <a:prstGeom prst="rect">
            <a:avLst/>
          </a:prstGeom>
        </p:spPr>
        <p:txBody>
          <a:bodyPr wrap="square">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Pr>
              <a:t>Thomas Bergqvist, brottsförebyggande samordnare </a:t>
            </a:r>
          </a:p>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Pr>
              <a:t>Polisområde Södermanland</a:t>
            </a:r>
          </a:p>
          <a:p>
            <a:pPr marL="0" marR="0" lvl="0" indent="0" algn="ctr" defTabSz="914400" rtl="0" eaLnBrk="1" fontAlgn="auto" latinLnBrk="0" hangingPunct="1">
              <a:lnSpc>
                <a:spcPct val="100000"/>
              </a:lnSpc>
              <a:spcBef>
                <a:spcPts val="450"/>
              </a:spcBef>
              <a:spcAft>
                <a:spcPts val="0"/>
              </a:spcAft>
              <a:buClrTx/>
              <a:buSzTx/>
              <a:buFontTx/>
              <a:buNone/>
              <a:tabLst/>
              <a:defRPr/>
            </a:pPr>
            <a:endParaRPr kumimoji="0" lang="sv-SE" sz="2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hlinkClick r:id="rId2"/>
              </a:rPr>
              <a:t>thomas-b.bergqvist@polisen.se</a:t>
            </a: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ctr" defTabSz="914400" rtl="0" eaLnBrk="1" fontAlgn="auto" latinLnBrk="0" hangingPunct="1">
              <a:lnSpc>
                <a:spcPct val="100000"/>
              </a:lnSpc>
              <a:spcBef>
                <a:spcPts val="450"/>
              </a:spcBef>
              <a:spcAft>
                <a:spcPts val="0"/>
              </a:spcAft>
              <a:buClrTx/>
              <a:buSzTx/>
              <a:buFontTx/>
              <a:buNone/>
              <a:tabLst/>
              <a:defRPr/>
            </a:pPr>
            <a:endParaRPr kumimoji="0" lang="sv-SE" sz="2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Pr>
              <a:t>    0730-776016</a:t>
            </a:r>
          </a:p>
        </p:txBody>
      </p:sp>
    </p:spTree>
    <p:extLst>
      <p:ext uri="{BB962C8B-B14F-4D97-AF65-F5344CB8AC3E}">
        <p14:creationId xmlns:p14="http://schemas.microsoft.com/office/powerpoint/2010/main" val="19584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867782" y="445169"/>
            <a:ext cx="9753601" cy="1066800"/>
          </a:xfrm>
        </p:spPr>
        <p:txBody>
          <a:bodyPr/>
          <a:lstStyle/>
          <a:p>
            <a:r>
              <a:rPr lang="sv-SE" dirty="0"/>
              <a:t>Bakgrund</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096000" y="1253331"/>
            <a:ext cx="5156200" cy="4442794"/>
          </a:xfrm>
        </p:spPr>
        <p:txBody>
          <a:bodyPr>
            <a:noAutofit/>
          </a:bodyPr>
          <a:lstStyle/>
          <a:p>
            <a:r>
              <a:rPr lang="sv-SE" sz="1400" dirty="0"/>
              <a:t>För att uppnå målen för kriminalpolitiken – att minska brottsligheten och öka människors trygghet – behövs ett </a:t>
            </a:r>
            <a:r>
              <a:rPr lang="sv-SE" sz="1400" dirty="0">
                <a:solidFill>
                  <a:srgbClr val="C00000"/>
                </a:solidFill>
              </a:rPr>
              <a:t>effektivt brottsförebyggande arbete</a:t>
            </a:r>
            <a:r>
              <a:rPr lang="sv-SE" sz="1400" dirty="0"/>
              <a:t>. </a:t>
            </a:r>
          </a:p>
          <a:p>
            <a:endParaRPr lang="sv-SE" sz="1400" dirty="0"/>
          </a:p>
          <a:p>
            <a:r>
              <a:rPr lang="sv-SE" sz="1400" dirty="0"/>
              <a:t>Polismyndigheten ska inom ramen för sitt uppdrag bidra till de mål som sätts upp i Regeringens program ”Tillsammans mot brott”</a:t>
            </a:r>
          </a:p>
          <a:p>
            <a:endParaRPr lang="sv-SE" sz="1400" dirty="0"/>
          </a:p>
          <a:p>
            <a:r>
              <a:rPr lang="sv-SE" sz="1400" dirty="0"/>
              <a:t>Polismyndigheten vill </a:t>
            </a:r>
            <a:r>
              <a:rPr lang="sv-SE" sz="1400" dirty="0">
                <a:solidFill>
                  <a:srgbClr val="C00000"/>
                </a:solidFill>
              </a:rPr>
              <a:t>ytterligare förstärka och effektivisera </a:t>
            </a:r>
            <a:r>
              <a:rPr lang="sv-SE" sz="1400" dirty="0"/>
              <a:t>den brottsförebyggande förmågan.</a:t>
            </a:r>
          </a:p>
          <a:p>
            <a:endParaRPr lang="sv-SE" sz="1400" dirty="0"/>
          </a:p>
          <a:p>
            <a:r>
              <a:rPr lang="sv-SE" sz="1400" dirty="0"/>
              <a:t>Strategin, PM 2022:12 ska säkerställa att arbetet bedrivs i enlighet med målsättningarna i det nationella brottsförebyggande programmet och Polismyndighetens långsiktiga mål och strategiska inriktningar. </a:t>
            </a:r>
          </a:p>
          <a:p>
            <a:endParaRPr lang="sv-SE" sz="1400" dirty="0"/>
          </a:p>
          <a:p>
            <a:r>
              <a:rPr lang="sv-SE" sz="1400" dirty="0"/>
              <a:t>Det är </a:t>
            </a:r>
            <a:r>
              <a:rPr lang="sv-SE" sz="1400" i="1" dirty="0"/>
              <a:t>första gången </a:t>
            </a:r>
            <a:r>
              <a:rPr lang="sv-SE" sz="1400" dirty="0"/>
              <a:t>som Polismyndigheten har en </a:t>
            </a:r>
            <a:r>
              <a:rPr lang="sv-SE" sz="1400" i="1" dirty="0"/>
              <a:t>nationell brottsförebyggande strategi.</a:t>
            </a:r>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2"/>
          <a:stretch>
            <a:fillRect/>
          </a:stretch>
        </p:blipFill>
        <p:spPr>
          <a:xfrm>
            <a:off x="1867782" y="6176963"/>
            <a:ext cx="1548518" cy="554784"/>
          </a:xfrm>
          <a:prstGeom prst="rect">
            <a:avLst/>
          </a:prstGeom>
        </p:spPr>
      </p:pic>
      <p:sp>
        <p:nvSpPr>
          <p:cNvPr id="7" name="Platshållare för innehåll 6">
            <a:extLst>
              <a:ext uri="{FF2B5EF4-FFF2-40B4-BE49-F238E27FC236}">
                <a16:creationId xmlns:a16="http://schemas.microsoft.com/office/drawing/2014/main" id="{DBDF22D4-4361-480B-BDB4-AFE2C436815A}"/>
              </a:ext>
            </a:extLst>
          </p:cNvPr>
          <p:cNvSpPr>
            <a:spLocks noGrp="1"/>
          </p:cNvSpPr>
          <p:nvPr>
            <p:ph sz="half" idx="1"/>
          </p:nvPr>
        </p:nvSpPr>
        <p:spPr>
          <a:xfrm>
            <a:off x="838200" y="1253330"/>
            <a:ext cx="5156200" cy="4669487"/>
          </a:xfrm>
        </p:spPr>
        <p:txBody>
          <a:bodyPr>
            <a:normAutofit lnSpcReduction="10000"/>
          </a:bodyPr>
          <a:lstStyle/>
          <a:p>
            <a:r>
              <a:rPr lang="sv-SE" sz="1400" dirty="0"/>
              <a:t>Den 16 juni 2021 lämnade utredaren Ann-Sofie Hermansson över sitt förslag till regeringen. </a:t>
            </a:r>
          </a:p>
          <a:p>
            <a:endParaRPr lang="sv-SE" sz="1400" dirty="0"/>
          </a:p>
          <a:p>
            <a:r>
              <a:rPr lang="sv-SE" sz="1400" dirty="0"/>
              <a:t>Kommuner mot brott; SOU 2021:49. </a:t>
            </a:r>
          </a:p>
          <a:p>
            <a:r>
              <a:rPr lang="sv-SE" sz="1400" dirty="0"/>
              <a:t>Betänkandet klubbades av Riksdagen 1/7 2023</a:t>
            </a:r>
          </a:p>
          <a:p>
            <a:endParaRPr lang="sv-SE" sz="1400" dirty="0"/>
          </a:p>
          <a:p>
            <a:r>
              <a:rPr lang="sv-SE" sz="1400" dirty="0"/>
              <a:t>Belyser att det inte bara är brottsproblemen som varierar utan även kommunernas förutsättningar och behov. </a:t>
            </a:r>
          </a:p>
          <a:p>
            <a:endParaRPr lang="sv-SE" sz="1400" dirty="0"/>
          </a:p>
          <a:p>
            <a:r>
              <a:rPr lang="sv-SE" sz="1400" dirty="0"/>
              <a:t>Kommunerna måste därför ges stort utrymme att </a:t>
            </a:r>
            <a:r>
              <a:rPr lang="sv-SE" sz="1400" dirty="0">
                <a:solidFill>
                  <a:srgbClr val="C00000"/>
                </a:solidFill>
              </a:rPr>
              <a:t>själva avgöra vilka brottsförebyggande</a:t>
            </a:r>
            <a:r>
              <a:rPr lang="sv-SE" sz="1400" dirty="0"/>
              <a:t> åtgärder som ska vidtas</a:t>
            </a:r>
          </a:p>
          <a:p>
            <a:r>
              <a:rPr lang="sv-SE" sz="1400" dirty="0"/>
              <a:t>. </a:t>
            </a:r>
          </a:p>
          <a:p>
            <a:r>
              <a:rPr lang="sv-SE" sz="1400" dirty="0"/>
              <a:t>De konstaterar även att i stort sett alla kommunala verksamheter kan vara berörda av det brottsförebyggande arbetet och har möjlighet att bidra i detta.</a:t>
            </a:r>
          </a:p>
          <a:p>
            <a:endParaRPr lang="sv-SE" sz="1400" dirty="0"/>
          </a:p>
          <a:p>
            <a:r>
              <a:rPr lang="sv-SE" sz="1400" dirty="0"/>
              <a:t>Kommunerna har sålunda </a:t>
            </a:r>
            <a:r>
              <a:rPr lang="sv-SE" sz="1400" dirty="0">
                <a:solidFill>
                  <a:srgbClr val="C00000"/>
                </a:solidFill>
              </a:rPr>
              <a:t>fått ett skallkrav </a:t>
            </a:r>
            <a:r>
              <a:rPr lang="sv-SE" sz="1400" dirty="0"/>
              <a:t>beträffande det brottsförebyggande arbetet</a:t>
            </a:r>
          </a:p>
        </p:txBody>
      </p:sp>
    </p:spTree>
    <p:extLst>
      <p:ext uri="{BB962C8B-B14F-4D97-AF65-F5344CB8AC3E}">
        <p14:creationId xmlns:p14="http://schemas.microsoft.com/office/powerpoint/2010/main" val="165376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867782" y="445169"/>
            <a:ext cx="9753601" cy="1066800"/>
          </a:xfrm>
        </p:spPr>
        <p:txBody>
          <a:bodyPr/>
          <a:lstStyle/>
          <a:p>
            <a:endParaRPr lang="sv-SE" dirty="0"/>
          </a:p>
        </p:txBody>
      </p:sp>
      <p:pic>
        <p:nvPicPr>
          <p:cNvPr id="6" name="Platshållare för innehåll 5">
            <a:extLst>
              <a:ext uri="{FF2B5EF4-FFF2-40B4-BE49-F238E27FC236}">
                <a16:creationId xmlns:a16="http://schemas.microsoft.com/office/drawing/2014/main" id="{B674AE05-D700-4CA2-A0B9-1C3452EEF126}"/>
              </a:ext>
            </a:extLst>
          </p:cNvPr>
          <p:cNvPicPr>
            <a:picLocks noGrp="1" noChangeAspect="1"/>
          </p:cNvPicPr>
          <p:nvPr>
            <p:ph sz="half" idx="2"/>
          </p:nvPr>
        </p:nvPicPr>
        <p:blipFill>
          <a:blip r:embed="rId3"/>
          <a:stretch>
            <a:fillRect/>
          </a:stretch>
        </p:blipFill>
        <p:spPr>
          <a:xfrm rot="358692">
            <a:off x="6641130" y="893040"/>
            <a:ext cx="4333522" cy="4351338"/>
          </a:xfrm>
          <a:prstGeom prst="rect">
            <a:avLst/>
          </a:prstGeom>
        </p:spPr>
      </p:pic>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4"/>
          <a:stretch>
            <a:fillRect/>
          </a:stretch>
        </p:blipFill>
        <p:spPr>
          <a:xfrm>
            <a:off x="1867782" y="6176963"/>
            <a:ext cx="1548518" cy="554784"/>
          </a:xfrm>
          <a:prstGeom prst="rect">
            <a:avLst/>
          </a:prstGeom>
        </p:spPr>
      </p:pic>
      <p:sp>
        <p:nvSpPr>
          <p:cNvPr id="7" name="Platshållare för innehåll 6">
            <a:extLst>
              <a:ext uri="{FF2B5EF4-FFF2-40B4-BE49-F238E27FC236}">
                <a16:creationId xmlns:a16="http://schemas.microsoft.com/office/drawing/2014/main" id="{DBDF22D4-4361-480B-BDB4-AFE2C436815A}"/>
              </a:ext>
            </a:extLst>
          </p:cNvPr>
          <p:cNvSpPr>
            <a:spLocks noGrp="1"/>
          </p:cNvSpPr>
          <p:nvPr>
            <p:ph sz="half" idx="1"/>
          </p:nvPr>
        </p:nvSpPr>
        <p:spPr>
          <a:xfrm>
            <a:off x="838200" y="1493115"/>
            <a:ext cx="5156200" cy="4351338"/>
          </a:xfrm>
        </p:spPr>
        <p:txBody>
          <a:bodyPr>
            <a:normAutofit/>
          </a:bodyPr>
          <a:lstStyle/>
          <a:p>
            <a:r>
              <a:rPr lang="sv-SE" sz="1600" dirty="0"/>
              <a:t>Både Polismyndigheten och regeringens särskilda utredare som skapat underlaget för Lagen om kommuners ansvar har tagit hänsyn till ett stort underlag vid skapandet av Lagen och strategin</a:t>
            </a:r>
          </a:p>
          <a:p>
            <a:endParaRPr lang="sv-SE" sz="1600" dirty="0"/>
          </a:p>
          <a:p>
            <a:r>
              <a:rPr lang="sv-SE" sz="1600" dirty="0"/>
              <a:t>Många likheter finns men också en del skillnader</a:t>
            </a:r>
          </a:p>
          <a:p>
            <a:endParaRPr lang="sv-SE" sz="1600" dirty="0"/>
          </a:p>
          <a:p>
            <a:r>
              <a:rPr lang="sv-SE" sz="1600" dirty="0"/>
              <a:t>Både kommunerna och Polismyndigheten bedriver lagstadgad verksamhet och skall tjäna medborgarnas bästa </a:t>
            </a:r>
          </a:p>
          <a:p>
            <a:endParaRPr lang="sv-SE" sz="1600" dirty="0"/>
          </a:p>
          <a:p>
            <a:r>
              <a:rPr lang="sv-SE" sz="1600" dirty="0"/>
              <a:t>Polismyndigheten har aldrig tidigare haft en </a:t>
            </a:r>
            <a:r>
              <a:rPr lang="sv-SE" sz="1600" i="1" dirty="0"/>
              <a:t>samlad</a:t>
            </a:r>
            <a:r>
              <a:rPr lang="sv-SE" sz="1600" dirty="0"/>
              <a:t> nationell brottsförebyggande strategi. Kommunerna å sin sida har haft en </a:t>
            </a:r>
            <a:r>
              <a:rPr lang="sv-SE" sz="1600" i="1" dirty="0"/>
              <a:t>valfrihet</a:t>
            </a:r>
            <a:r>
              <a:rPr lang="sv-SE" sz="1600" dirty="0"/>
              <a:t> i huruvida man skall samverka i det brottsförebyggande arbetet</a:t>
            </a:r>
          </a:p>
          <a:p>
            <a:endParaRPr lang="sv-SE" dirty="0"/>
          </a:p>
          <a:p>
            <a:endParaRPr lang="sv-SE" dirty="0"/>
          </a:p>
        </p:txBody>
      </p:sp>
      <p:pic>
        <p:nvPicPr>
          <p:cNvPr id="9" name="Bildobjekt 8">
            <a:extLst>
              <a:ext uri="{FF2B5EF4-FFF2-40B4-BE49-F238E27FC236}">
                <a16:creationId xmlns:a16="http://schemas.microsoft.com/office/drawing/2014/main" id="{53F691A8-17E7-4C43-B9E3-1366E8DD3C57}"/>
              </a:ext>
            </a:extLst>
          </p:cNvPr>
          <p:cNvPicPr>
            <a:picLocks noChangeAspect="1"/>
          </p:cNvPicPr>
          <p:nvPr/>
        </p:nvPicPr>
        <p:blipFill>
          <a:blip r:embed="rId5"/>
          <a:stretch>
            <a:fillRect/>
          </a:stretch>
        </p:blipFill>
        <p:spPr>
          <a:xfrm rot="21271386">
            <a:off x="6202877" y="3984839"/>
            <a:ext cx="2027796" cy="2336555"/>
          </a:xfrm>
          <a:prstGeom prst="rect">
            <a:avLst/>
          </a:prstGeom>
        </p:spPr>
      </p:pic>
    </p:spTree>
    <p:extLst>
      <p:ext uri="{BB962C8B-B14F-4D97-AF65-F5344CB8AC3E}">
        <p14:creationId xmlns:p14="http://schemas.microsoft.com/office/powerpoint/2010/main" val="65120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39329-EA82-46F1-987F-01F429C42C20}"/>
              </a:ext>
            </a:extLst>
          </p:cNvPr>
          <p:cNvSpPr>
            <a:spLocks noGrp="1"/>
          </p:cNvSpPr>
          <p:nvPr>
            <p:ph type="title"/>
          </p:nvPr>
        </p:nvSpPr>
        <p:spPr>
          <a:xfrm>
            <a:off x="838201" y="162244"/>
            <a:ext cx="10606159" cy="838654"/>
          </a:xfrm>
        </p:spPr>
        <p:txBody>
          <a:bodyPr>
            <a:normAutofit/>
          </a:bodyPr>
          <a:lstStyle/>
          <a:p>
            <a:pPr algn="ctr"/>
            <a:r>
              <a:rPr lang="sv-SE" dirty="0"/>
              <a:t>Brottsförebyggande arbete</a:t>
            </a:r>
          </a:p>
        </p:txBody>
      </p:sp>
      <p:sp>
        <p:nvSpPr>
          <p:cNvPr id="3" name="Platshållare för innehåll 2">
            <a:extLst>
              <a:ext uri="{FF2B5EF4-FFF2-40B4-BE49-F238E27FC236}">
                <a16:creationId xmlns:a16="http://schemas.microsoft.com/office/drawing/2014/main" id="{404AA7F4-F5C3-4E64-A676-D323DA244A54}"/>
              </a:ext>
            </a:extLst>
          </p:cNvPr>
          <p:cNvSpPr>
            <a:spLocks noGrp="1"/>
          </p:cNvSpPr>
          <p:nvPr>
            <p:ph sz="half" idx="1"/>
          </p:nvPr>
        </p:nvSpPr>
        <p:spPr>
          <a:xfrm>
            <a:off x="838200" y="1000898"/>
            <a:ext cx="5156200" cy="5176066"/>
          </a:xfrm>
        </p:spPr>
        <p:txBody>
          <a:bodyPr/>
          <a:lstStyle/>
          <a:p>
            <a:pPr>
              <a:defRPr/>
            </a:pPr>
            <a:r>
              <a:rPr lang="sv-SE" sz="1600" dirty="0">
                <a:latin typeface="Arial"/>
                <a:cs typeface="Arial"/>
              </a:rPr>
              <a:t>Brottsförebyggande arbete är, enligt ”Samverkan i lokalt brottsförebyggande arbete” (2020) som har tagits fram av Brå, Polismyndigheten och Sveriges Kommuner och Regioner (SKR):</a:t>
            </a:r>
          </a:p>
          <a:p>
            <a:pPr>
              <a:defRPr/>
            </a:pPr>
            <a:endParaRPr lang="sv-SE" sz="1600" i="1" dirty="0">
              <a:latin typeface="Arial"/>
              <a:cs typeface="Arial"/>
            </a:endParaRPr>
          </a:p>
          <a:p>
            <a:pPr>
              <a:defRPr/>
            </a:pPr>
            <a:r>
              <a:rPr lang="sv-SE" sz="1600" i="1" dirty="0">
                <a:latin typeface="Arial"/>
                <a:cs typeface="Arial"/>
              </a:rPr>
              <a:t>Något som syftar till att förhindra att människor begår brott, genom att försöka påverka antingen vissa omständigheter i en situation där brott riskerar att ske, eller vissa personers benägenhet (motivation) att begå brott.</a:t>
            </a:r>
          </a:p>
          <a:p>
            <a:endParaRPr lang="sv-SE" dirty="0"/>
          </a:p>
        </p:txBody>
      </p:sp>
      <p:sp>
        <p:nvSpPr>
          <p:cNvPr id="4" name="Platshållare för innehåll 3">
            <a:extLst>
              <a:ext uri="{FF2B5EF4-FFF2-40B4-BE49-F238E27FC236}">
                <a16:creationId xmlns:a16="http://schemas.microsoft.com/office/drawing/2014/main" id="{25DEB238-EEB4-4D9A-BA3D-5689DF542FCE}"/>
              </a:ext>
            </a:extLst>
          </p:cNvPr>
          <p:cNvSpPr>
            <a:spLocks noGrp="1"/>
          </p:cNvSpPr>
          <p:nvPr>
            <p:ph sz="half" idx="2"/>
          </p:nvPr>
        </p:nvSpPr>
        <p:spPr>
          <a:xfrm>
            <a:off x="6197600" y="1000898"/>
            <a:ext cx="5156200" cy="5176066"/>
          </a:xfrm>
        </p:spPr>
        <p:txBody>
          <a:bodyPr/>
          <a:lstStyle/>
          <a:p>
            <a:pPr>
              <a:defRPr/>
            </a:pPr>
            <a:r>
              <a:rPr lang="sv-SE" sz="1600" dirty="0">
                <a:latin typeface="Arial"/>
                <a:cs typeface="Arial"/>
              </a:rPr>
              <a:t>Polismyndighetens definition (A841.321/2016) på brottsförebyggande arbete motsäger inte denna definition, men är tunnare: </a:t>
            </a:r>
          </a:p>
          <a:p>
            <a:pPr>
              <a:defRPr/>
            </a:pPr>
            <a:endParaRPr lang="sv-SE" sz="1600" i="1" dirty="0">
              <a:latin typeface="Arial"/>
              <a:cs typeface="Arial"/>
            </a:endParaRPr>
          </a:p>
          <a:p>
            <a:pPr>
              <a:defRPr/>
            </a:pPr>
            <a:r>
              <a:rPr lang="sv-SE" sz="1600" i="1" dirty="0">
                <a:latin typeface="Arial"/>
                <a:cs typeface="Arial"/>
              </a:rPr>
              <a:t>Polisens brottsförebyggande arbete är sådana aktiviteter som Polisen genomför eller aktivt deltar i med det primära syftet att förhindra att brott begås.</a:t>
            </a:r>
          </a:p>
          <a:p>
            <a:endParaRPr lang="sv-SE" dirty="0"/>
          </a:p>
        </p:txBody>
      </p:sp>
      <p:pic>
        <p:nvPicPr>
          <p:cNvPr id="5" name="Bildobjekt 4">
            <a:extLst>
              <a:ext uri="{FF2B5EF4-FFF2-40B4-BE49-F238E27FC236}">
                <a16:creationId xmlns:a16="http://schemas.microsoft.com/office/drawing/2014/main" id="{7DA8F251-0999-40F7-8717-BD78B3FFE8CA}"/>
              </a:ext>
            </a:extLst>
          </p:cNvPr>
          <p:cNvPicPr>
            <a:picLocks noChangeAspect="1"/>
          </p:cNvPicPr>
          <p:nvPr/>
        </p:nvPicPr>
        <p:blipFill>
          <a:blip r:embed="rId3"/>
          <a:stretch>
            <a:fillRect/>
          </a:stretch>
        </p:blipFill>
        <p:spPr>
          <a:xfrm>
            <a:off x="1826684" y="6141703"/>
            <a:ext cx="1550894" cy="554054"/>
          </a:xfrm>
          <a:prstGeom prst="rect">
            <a:avLst/>
          </a:prstGeom>
        </p:spPr>
      </p:pic>
      <p:pic>
        <p:nvPicPr>
          <p:cNvPr id="6" name="Bildobjekt 5">
            <a:extLst>
              <a:ext uri="{FF2B5EF4-FFF2-40B4-BE49-F238E27FC236}">
                <a16:creationId xmlns:a16="http://schemas.microsoft.com/office/drawing/2014/main" id="{3424C29E-EAEC-4BDB-84F9-9F2FBF9543C5}"/>
              </a:ext>
            </a:extLst>
          </p:cNvPr>
          <p:cNvPicPr>
            <a:picLocks noChangeAspect="1"/>
          </p:cNvPicPr>
          <p:nvPr/>
        </p:nvPicPr>
        <p:blipFill>
          <a:blip r:embed="rId4"/>
          <a:stretch>
            <a:fillRect/>
          </a:stretch>
        </p:blipFill>
        <p:spPr>
          <a:xfrm>
            <a:off x="2372498" y="3429000"/>
            <a:ext cx="2570205" cy="2885303"/>
          </a:xfrm>
          <a:prstGeom prst="rect">
            <a:avLst/>
          </a:prstGeom>
        </p:spPr>
      </p:pic>
      <p:pic>
        <p:nvPicPr>
          <p:cNvPr id="1026" name="Picture 2" descr="Planlagd brottsförebyggande linjeverksamhet">
            <a:extLst>
              <a:ext uri="{FF2B5EF4-FFF2-40B4-BE49-F238E27FC236}">
                <a16:creationId xmlns:a16="http://schemas.microsoft.com/office/drawing/2014/main" id="{C7D48B56-1A4D-4824-8BB6-1C3994AD1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6523">
            <a:off x="7580327" y="3104354"/>
            <a:ext cx="2139882" cy="271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743556" y="287168"/>
            <a:ext cx="9753601" cy="1066800"/>
          </a:xfrm>
        </p:spPr>
        <p:txBody>
          <a:bodyPr>
            <a:normAutofit fontScale="90000"/>
          </a:bodyPr>
          <a:lstStyle/>
          <a:p>
            <a:r>
              <a:rPr lang="sv-SE" dirty="0"/>
              <a:t>Resurser som satsas skall ge så stor effekt som möjligt </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1191237"/>
            <a:ext cx="5156200" cy="4985726"/>
          </a:xfrm>
        </p:spPr>
        <p:txBody>
          <a:bodyPr>
            <a:normAutofit/>
          </a:bodyPr>
          <a:lstStyle/>
          <a:p>
            <a:r>
              <a:rPr lang="sv-SE" sz="1600" b="1" i="1" dirty="0"/>
              <a:t>Lag (2023:196) om kommuners ansvar för brottsförebyggande arbete</a:t>
            </a:r>
          </a:p>
          <a:p>
            <a:endParaRPr lang="sv-SE" sz="1600" dirty="0"/>
          </a:p>
          <a:p>
            <a:endParaRPr lang="sv-SE" sz="1600" dirty="0"/>
          </a:p>
          <a:p>
            <a:r>
              <a:rPr lang="sv-SE" sz="1600" dirty="0"/>
              <a:t>2 §   Kommuner ska bidra till att samhällets samlade </a:t>
            </a:r>
            <a:r>
              <a:rPr lang="sv-SE" sz="1600" i="1" dirty="0"/>
              <a:t>brottsförebyggande arbete bedrivs på ett effektivt sätt </a:t>
            </a:r>
            <a:r>
              <a:rPr lang="sv-SE" sz="1600" dirty="0"/>
              <a:t>genom att fullgöra de uppgifter som följer av denna lag.</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0" y="1191238"/>
            <a:ext cx="5156200" cy="4985726"/>
          </a:xfrm>
        </p:spPr>
        <p:txBody>
          <a:bodyPr>
            <a:normAutofit/>
          </a:bodyPr>
          <a:lstStyle/>
          <a:p>
            <a:r>
              <a:rPr lang="sv-SE" sz="1600" b="1" i="1" dirty="0"/>
              <a:t>Polismyndighetens strategi för det brottsförebyggande arbetet; PM 2022:12</a:t>
            </a:r>
          </a:p>
          <a:p>
            <a:endParaRPr lang="sv-SE" sz="1600" dirty="0"/>
          </a:p>
          <a:p>
            <a:endParaRPr lang="sv-SE" sz="1600" dirty="0"/>
          </a:p>
          <a:p>
            <a:r>
              <a:rPr lang="sv-SE" sz="1600" dirty="0"/>
              <a:t>1.2 För att uppnå målen för kriminalpolitiken – att minska brottsligheten och öka människors trygghet </a:t>
            </a:r>
            <a:r>
              <a:rPr lang="sv-SE" sz="1600" i="1" dirty="0"/>
              <a:t>– behövs ett effektivt brottsförebyggande arbete</a:t>
            </a:r>
            <a:r>
              <a:rPr lang="sv-SE" sz="1600" dirty="0"/>
              <a:t>. För detta krävs insatser från hela samhället.</a:t>
            </a:r>
          </a:p>
          <a:p>
            <a:endParaRPr lang="sv-SE" sz="1600" dirty="0"/>
          </a:p>
          <a:p>
            <a:endParaRPr lang="sv-SE" sz="1600"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8" name="Bildobjekt 7">
            <a:extLst>
              <a:ext uri="{FF2B5EF4-FFF2-40B4-BE49-F238E27FC236}">
                <a16:creationId xmlns:a16="http://schemas.microsoft.com/office/drawing/2014/main" id="{4910093F-7B1A-4770-B6B8-D9110594D9A5}"/>
              </a:ext>
            </a:extLst>
          </p:cNvPr>
          <p:cNvPicPr>
            <a:picLocks noChangeAspect="1"/>
          </p:cNvPicPr>
          <p:nvPr/>
        </p:nvPicPr>
        <p:blipFill>
          <a:blip r:embed="rId4"/>
          <a:stretch>
            <a:fillRect/>
          </a:stretch>
        </p:blipFill>
        <p:spPr>
          <a:xfrm>
            <a:off x="1537383" y="3778551"/>
            <a:ext cx="2927323" cy="1888212"/>
          </a:xfrm>
          <a:prstGeom prst="rect">
            <a:avLst/>
          </a:prstGeom>
        </p:spPr>
      </p:pic>
      <p:pic>
        <p:nvPicPr>
          <p:cNvPr id="6" name="Bildobjekt 5">
            <a:extLst>
              <a:ext uri="{FF2B5EF4-FFF2-40B4-BE49-F238E27FC236}">
                <a16:creationId xmlns:a16="http://schemas.microsoft.com/office/drawing/2014/main" id="{C6BC4F0C-0748-4AF1-A0DB-F038477C7D0C}"/>
              </a:ext>
            </a:extLst>
          </p:cNvPr>
          <p:cNvPicPr>
            <a:picLocks noChangeAspect="1"/>
          </p:cNvPicPr>
          <p:nvPr/>
        </p:nvPicPr>
        <p:blipFill>
          <a:blip r:embed="rId5"/>
          <a:stretch>
            <a:fillRect/>
          </a:stretch>
        </p:blipFill>
        <p:spPr>
          <a:xfrm rot="21180699">
            <a:off x="5849363" y="4823196"/>
            <a:ext cx="5162550" cy="752475"/>
          </a:xfrm>
          <a:prstGeom prst="rect">
            <a:avLst/>
          </a:prstGeom>
        </p:spPr>
      </p:pic>
      <p:pic>
        <p:nvPicPr>
          <p:cNvPr id="7" name="Bildobjekt 6">
            <a:extLst>
              <a:ext uri="{FF2B5EF4-FFF2-40B4-BE49-F238E27FC236}">
                <a16:creationId xmlns:a16="http://schemas.microsoft.com/office/drawing/2014/main" id="{C232185E-95A6-4839-BE2D-69008B160A12}"/>
              </a:ext>
            </a:extLst>
          </p:cNvPr>
          <p:cNvPicPr>
            <a:picLocks noChangeAspect="1"/>
          </p:cNvPicPr>
          <p:nvPr/>
        </p:nvPicPr>
        <p:blipFill>
          <a:blip r:embed="rId6"/>
          <a:stretch>
            <a:fillRect/>
          </a:stretch>
        </p:blipFill>
        <p:spPr>
          <a:xfrm rot="21064155">
            <a:off x="6485682" y="3778551"/>
            <a:ext cx="1733550" cy="1143000"/>
          </a:xfrm>
          <a:prstGeom prst="rect">
            <a:avLst/>
          </a:prstGeom>
        </p:spPr>
      </p:pic>
    </p:spTree>
    <p:extLst>
      <p:ext uri="{BB962C8B-B14F-4D97-AF65-F5344CB8AC3E}">
        <p14:creationId xmlns:p14="http://schemas.microsoft.com/office/powerpoint/2010/main" val="115059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117599" y="312821"/>
            <a:ext cx="9753601" cy="1066800"/>
          </a:xfrm>
        </p:spPr>
        <p:txBody>
          <a:bodyPr/>
          <a:lstStyle/>
          <a:p>
            <a:r>
              <a:rPr lang="sv-SE" dirty="0"/>
              <a:t>Syfte för kommunerna respektive målbild för Polismyndigheten </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199" y="1347307"/>
            <a:ext cx="5156200" cy="4351338"/>
          </a:xfrm>
        </p:spPr>
        <p:txBody>
          <a:bodyPr>
            <a:normAutofit/>
          </a:bodyPr>
          <a:lstStyle/>
          <a:p>
            <a:endParaRPr lang="sv-SE" sz="1600" i="1" dirty="0"/>
          </a:p>
          <a:p>
            <a:r>
              <a:rPr lang="sv-SE" sz="1600" i="1" dirty="0"/>
              <a:t>3 §   Bestämmelserna i denna lag syftar till att säkerställa att kommuner utifrån ett </a:t>
            </a:r>
            <a:r>
              <a:rPr lang="sv-SE" sz="1600" b="1" i="1" dirty="0">
                <a:solidFill>
                  <a:srgbClr val="C00000"/>
                </a:solidFill>
              </a:rPr>
              <a:t>kunskapsbaserat</a:t>
            </a:r>
            <a:r>
              <a:rPr lang="sv-SE" sz="1600" i="1" dirty="0">
                <a:solidFill>
                  <a:srgbClr val="C00000"/>
                </a:solidFill>
              </a:rPr>
              <a:t> </a:t>
            </a:r>
            <a:r>
              <a:rPr lang="sv-SE" sz="1600" b="1" i="1" dirty="0">
                <a:solidFill>
                  <a:srgbClr val="C00000"/>
                </a:solidFill>
              </a:rPr>
              <a:t>underlag</a:t>
            </a:r>
            <a:r>
              <a:rPr lang="sv-SE" sz="1600" i="1" dirty="0"/>
              <a:t> tar ställning till behovet av brottsförebyggande åtgärder och tar visst ansvar för </a:t>
            </a:r>
            <a:r>
              <a:rPr lang="sv-SE" sz="1600" b="1" i="1" dirty="0"/>
              <a:t>samordningen</a:t>
            </a:r>
            <a:r>
              <a:rPr lang="sv-SE" sz="1600" i="1" dirty="0"/>
              <a:t> av det brottsförebyggande arbetet inom kommunen.</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197601" y="1379621"/>
            <a:ext cx="5156200" cy="4351338"/>
          </a:xfrm>
        </p:spPr>
        <p:txBody>
          <a:bodyPr/>
          <a:lstStyle/>
          <a:p>
            <a:pPr lvl="0" eaLnBrk="0" fontAlgn="base" hangingPunct="0">
              <a:spcBef>
                <a:spcPct val="20000"/>
              </a:spcBef>
              <a:spcAft>
                <a:spcPct val="0"/>
              </a:spcAft>
              <a:buSzPct val="100000"/>
            </a:pPr>
            <a:r>
              <a:rPr lang="sv-SE" sz="1600" dirty="0"/>
              <a:t>2.2.2-2.2.6 Det brottsförebyggande arbetet skall vara</a:t>
            </a:r>
          </a:p>
          <a:p>
            <a:pPr marL="168840" lvl="0" indent="-168840" eaLnBrk="0" fontAlgn="base" hangingPunct="0">
              <a:spcBef>
                <a:spcPct val="20000"/>
              </a:spcBef>
              <a:spcAft>
                <a:spcPct val="0"/>
              </a:spcAft>
              <a:buSzPct val="100000"/>
              <a:buFontTx/>
              <a:buChar char="•"/>
            </a:pPr>
            <a:endParaRPr lang="sv-SE" sz="1600" dirty="0"/>
          </a:p>
          <a:p>
            <a:pPr marL="168840" lvl="0" indent="-168840" eaLnBrk="0" fontAlgn="base" hangingPunct="0">
              <a:spcBef>
                <a:spcPct val="20000"/>
              </a:spcBef>
              <a:spcAft>
                <a:spcPct val="0"/>
              </a:spcAft>
              <a:buSzPct val="100000"/>
              <a:buFontTx/>
              <a:buChar char="•"/>
            </a:pPr>
            <a:r>
              <a:rPr lang="sv-SE" sz="1600" i="1" dirty="0"/>
              <a:t>baserat på polisiär närvaro, </a:t>
            </a:r>
            <a:r>
              <a:rPr lang="sv-SE" sz="1600" b="1" i="1" dirty="0"/>
              <a:t>kunskap</a:t>
            </a:r>
            <a:r>
              <a:rPr lang="sv-SE" sz="1600" i="1" dirty="0"/>
              <a:t> och samverkan</a:t>
            </a:r>
          </a:p>
          <a:p>
            <a:pPr marL="168840" lvl="0" indent="-168840" eaLnBrk="0" fontAlgn="base" hangingPunct="0">
              <a:spcBef>
                <a:spcPct val="20000"/>
              </a:spcBef>
              <a:spcAft>
                <a:spcPct val="0"/>
              </a:spcAft>
              <a:buSzPct val="100000"/>
              <a:buFontTx/>
              <a:buChar char="•"/>
            </a:pPr>
            <a:r>
              <a:rPr lang="sv-SE" sz="1600" i="1" dirty="0"/>
              <a:t>fokuserat på </a:t>
            </a:r>
            <a:r>
              <a:rPr lang="sv-SE" sz="1600" i="1" dirty="0" err="1"/>
              <a:t>situationell</a:t>
            </a:r>
            <a:r>
              <a:rPr lang="sv-SE" sz="1600" i="1" dirty="0"/>
              <a:t> brottsprevention</a:t>
            </a:r>
          </a:p>
          <a:p>
            <a:pPr marL="168840" lvl="0" indent="-168840" eaLnBrk="0" fontAlgn="base" hangingPunct="0">
              <a:spcBef>
                <a:spcPct val="20000"/>
              </a:spcBef>
              <a:spcAft>
                <a:spcPct val="0"/>
              </a:spcAft>
              <a:buSzPct val="100000"/>
              <a:buFontTx/>
              <a:buChar char="•"/>
            </a:pPr>
            <a:r>
              <a:rPr lang="sv-SE" sz="1600" i="1" dirty="0"/>
              <a:t>byggt på </a:t>
            </a:r>
            <a:r>
              <a:rPr lang="sv-SE" sz="1600" b="1" i="1" dirty="0"/>
              <a:t>dialog och samverkan </a:t>
            </a:r>
            <a:r>
              <a:rPr lang="sv-SE" sz="1600" i="1" dirty="0"/>
              <a:t>med både medborgare och andra aktörer</a:t>
            </a:r>
          </a:p>
          <a:p>
            <a:pPr marL="168840" lvl="0" indent="-168840" eaLnBrk="0" fontAlgn="base" hangingPunct="0">
              <a:spcBef>
                <a:spcPct val="20000"/>
              </a:spcBef>
              <a:spcAft>
                <a:spcPct val="0"/>
              </a:spcAft>
              <a:buSzPct val="100000"/>
              <a:buFontTx/>
              <a:buChar char="•"/>
            </a:pPr>
            <a:endParaRPr lang="sv-SE" sz="1600" i="1"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6" name="Bildobjekt 5">
            <a:extLst>
              <a:ext uri="{FF2B5EF4-FFF2-40B4-BE49-F238E27FC236}">
                <a16:creationId xmlns:a16="http://schemas.microsoft.com/office/drawing/2014/main" id="{1B9E4069-4FAF-43B6-B598-61F88D32D5BB}"/>
              </a:ext>
            </a:extLst>
          </p:cNvPr>
          <p:cNvPicPr>
            <a:picLocks noChangeAspect="1"/>
          </p:cNvPicPr>
          <p:nvPr/>
        </p:nvPicPr>
        <p:blipFill>
          <a:blip r:embed="rId4"/>
          <a:stretch>
            <a:fillRect/>
          </a:stretch>
        </p:blipFill>
        <p:spPr>
          <a:xfrm>
            <a:off x="2552699" y="3259423"/>
            <a:ext cx="3302001" cy="3034272"/>
          </a:xfrm>
          <a:prstGeom prst="rect">
            <a:avLst/>
          </a:prstGeom>
        </p:spPr>
      </p:pic>
      <p:pic>
        <p:nvPicPr>
          <p:cNvPr id="7" name="Bildobjekt 6">
            <a:extLst>
              <a:ext uri="{FF2B5EF4-FFF2-40B4-BE49-F238E27FC236}">
                <a16:creationId xmlns:a16="http://schemas.microsoft.com/office/drawing/2014/main" id="{BBF6F484-02E0-4F6A-9965-16BF4542AACC}"/>
              </a:ext>
            </a:extLst>
          </p:cNvPr>
          <p:cNvPicPr>
            <a:picLocks noChangeAspect="1"/>
          </p:cNvPicPr>
          <p:nvPr/>
        </p:nvPicPr>
        <p:blipFill>
          <a:blip r:embed="rId5"/>
          <a:stretch>
            <a:fillRect/>
          </a:stretch>
        </p:blipFill>
        <p:spPr>
          <a:xfrm rot="21214849">
            <a:off x="7528195" y="3429000"/>
            <a:ext cx="1733550" cy="1143000"/>
          </a:xfrm>
          <a:prstGeom prst="rect">
            <a:avLst/>
          </a:prstGeom>
        </p:spPr>
      </p:pic>
      <p:pic>
        <p:nvPicPr>
          <p:cNvPr id="8" name="Bildobjekt 7">
            <a:extLst>
              <a:ext uri="{FF2B5EF4-FFF2-40B4-BE49-F238E27FC236}">
                <a16:creationId xmlns:a16="http://schemas.microsoft.com/office/drawing/2014/main" id="{156E0D53-A914-4A6E-86E6-1FD151FBBC1F}"/>
              </a:ext>
            </a:extLst>
          </p:cNvPr>
          <p:cNvPicPr>
            <a:picLocks noChangeAspect="1"/>
          </p:cNvPicPr>
          <p:nvPr/>
        </p:nvPicPr>
        <p:blipFill>
          <a:blip r:embed="rId6"/>
          <a:stretch>
            <a:fillRect/>
          </a:stretch>
        </p:blipFill>
        <p:spPr>
          <a:xfrm rot="21244232">
            <a:off x="6746878" y="4627022"/>
            <a:ext cx="4810125" cy="600075"/>
          </a:xfrm>
          <a:prstGeom prst="rect">
            <a:avLst/>
          </a:prstGeom>
        </p:spPr>
      </p:pic>
    </p:spTree>
    <p:extLst>
      <p:ext uri="{BB962C8B-B14F-4D97-AF65-F5344CB8AC3E}">
        <p14:creationId xmlns:p14="http://schemas.microsoft.com/office/powerpoint/2010/main" val="145076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117599" y="204041"/>
            <a:ext cx="9753601" cy="1066800"/>
          </a:xfrm>
        </p:spPr>
        <p:txBody>
          <a:bodyPr/>
          <a:lstStyle/>
          <a:p>
            <a:r>
              <a:rPr lang="sv-SE" dirty="0"/>
              <a:t>Lägesbild och åtgärdsplan</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898152"/>
            <a:ext cx="5156200" cy="3302722"/>
          </a:xfrm>
        </p:spPr>
        <p:txBody>
          <a:bodyPr>
            <a:normAutofit/>
          </a:bodyPr>
          <a:lstStyle/>
          <a:p>
            <a:r>
              <a:rPr lang="sv-SE" sz="1600" dirty="0"/>
              <a:t>Lägesbild och åtgärdsplan</a:t>
            </a:r>
          </a:p>
          <a:p>
            <a:endParaRPr lang="sv-SE" sz="1600" dirty="0"/>
          </a:p>
          <a:p>
            <a:r>
              <a:rPr lang="sv-SE" sz="1600" dirty="0"/>
              <a:t>4 §   Kommuner ska ta fram en </a:t>
            </a:r>
            <a:r>
              <a:rPr lang="sv-SE" sz="1600" b="1" i="1" dirty="0"/>
              <a:t>lägesbild</a:t>
            </a:r>
            <a:r>
              <a:rPr lang="sv-SE" sz="1600" dirty="0"/>
              <a:t> över brottsligheten inom kommunens geografiska område. Lägesbilden ska innehålla</a:t>
            </a:r>
          </a:p>
          <a:p>
            <a:endParaRPr lang="sv-SE" sz="1600" dirty="0"/>
          </a:p>
          <a:p>
            <a:r>
              <a:rPr lang="sv-SE" sz="1600" dirty="0"/>
              <a:t>   1. en </a:t>
            </a:r>
            <a:r>
              <a:rPr lang="sv-SE" sz="1600" b="1" i="1" dirty="0"/>
              <a:t>kartläggning av brottsligheten</a:t>
            </a:r>
            <a:r>
              <a:rPr lang="sv-SE" sz="1600" dirty="0"/>
              <a:t>, dess omfattning och konsekvenser,</a:t>
            </a:r>
          </a:p>
          <a:p>
            <a:r>
              <a:rPr lang="sv-SE" sz="1600" dirty="0"/>
              <a:t>   2. annan information av betydelse i sammanhanget, och</a:t>
            </a:r>
          </a:p>
          <a:p>
            <a:r>
              <a:rPr lang="sv-SE" sz="1600" dirty="0"/>
              <a:t>   3. en </a:t>
            </a:r>
            <a:r>
              <a:rPr lang="sv-SE" sz="1600" b="1" i="1" dirty="0"/>
              <a:t>analys</a:t>
            </a:r>
            <a:r>
              <a:rPr lang="sv-SE" sz="1600" dirty="0"/>
              <a:t> av kartläggningen och informationen.</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372225" y="898152"/>
            <a:ext cx="5156200" cy="4351338"/>
          </a:xfrm>
        </p:spPr>
        <p:txBody>
          <a:bodyPr/>
          <a:lstStyle/>
          <a:p>
            <a:r>
              <a:rPr lang="sv-SE" sz="1600" dirty="0"/>
              <a:t>2.2.4 Arbetet ska vara problemorienterat </a:t>
            </a:r>
          </a:p>
          <a:p>
            <a:endParaRPr lang="sv-SE" sz="1600" dirty="0"/>
          </a:p>
          <a:p>
            <a:r>
              <a:rPr lang="sv-SE" sz="1600" dirty="0"/>
              <a:t>Arbetet ska planeras utifrån lägesbilder och orsaksanalyser. SARA- modellen ska användas för att systematisera det problemorienterade polisarbetet. </a:t>
            </a:r>
          </a:p>
          <a:p>
            <a:endParaRPr lang="sv-SE" sz="1600" dirty="0"/>
          </a:p>
          <a:p>
            <a:r>
              <a:rPr lang="sv-SE" sz="1600" dirty="0"/>
              <a:t>SARA-modellen innehåller fyra steg som är att </a:t>
            </a:r>
          </a:p>
          <a:p>
            <a:endParaRPr lang="sv-SE" sz="1600" dirty="0"/>
          </a:p>
          <a:p>
            <a:r>
              <a:rPr lang="sv-SE" sz="1600" dirty="0"/>
              <a:t> </a:t>
            </a:r>
            <a:r>
              <a:rPr lang="sv-SE" sz="1600" b="1" i="1" dirty="0"/>
              <a:t>kartlägga problembilden </a:t>
            </a:r>
            <a:r>
              <a:rPr lang="sv-SE" sz="1600" dirty="0"/>
              <a:t>och identifiera ett specifikt (noggrant definierat) återkommande problem </a:t>
            </a:r>
          </a:p>
          <a:p>
            <a:r>
              <a:rPr lang="sv-SE" sz="1600" dirty="0"/>
              <a:t> </a:t>
            </a:r>
            <a:r>
              <a:rPr lang="sv-SE" sz="1600" b="1" i="1" dirty="0"/>
              <a:t>analysera</a:t>
            </a:r>
            <a:r>
              <a:rPr lang="sv-SE" sz="1600" dirty="0"/>
              <a:t> problemet för att få en bild av orsakerna </a:t>
            </a:r>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3"/>
          <a:stretch>
            <a:fillRect/>
          </a:stretch>
        </p:blipFill>
        <p:spPr>
          <a:xfrm>
            <a:off x="1867782" y="6176963"/>
            <a:ext cx="1548518" cy="554784"/>
          </a:xfrm>
          <a:prstGeom prst="rect">
            <a:avLst/>
          </a:prstGeom>
        </p:spPr>
      </p:pic>
      <p:pic>
        <p:nvPicPr>
          <p:cNvPr id="6" name="Bildobjekt 5">
            <a:extLst>
              <a:ext uri="{FF2B5EF4-FFF2-40B4-BE49-F238E27FC236}">
                <a16:creationId xmlns:a16="http://schemas.microsoft.com/office/drawing/2014/main" id="{6902DCFC-3FE7-4262-888F-93839734B1A7}"/>
              </a:ext>
            </a:extLst>
          </p:cNvPr>
          <p:cNvPicPr>
            <a:picLocks noChangeAspect="1"/>
          </p:cNvPicPr>
          <p:nvPr/>
        </p:nvPicPr>
        <p:blipFill>
          <a:blip r:embed="rId4"/>
          <a:stretch>
            <a:fillRect/>
          </a:stretch>
        </p:blipFill>
        <p:spPr>
          <a:xfrm>
            <a:off x="3416300" y="4200874"/>
            <a:ext cx="2809875" cy="2600325"/>
          </a:xfrm>
          <a:prstGeom prst="rect">
            <a:avLst/>
          </a:prstGeom>
        </p:spPr>
      </p:pic>
    </p:spTree>
    <p:extLst>
      <p:ext uri="{BB962C8B-B14F-4D97-AF65-F5344CB8AC3E}">
        <p14:creationId xmlns:p14="http://schemas.microsoft.com/office/powerpoint/2010/main" val="369043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CEB4AA-D625-445C-95EF-AC4E81DF259C}"/>
              </a:ext>
            </a:extLst>
          </p:cNvPr>
          <p:cNvSpPr>
            <a:spLocks noGrp="1"/>
          </p:cNvSpPr>
          <p:nvPr>
            <p:ph type="title"/>
          </p:nvPr>
        </p:nvSpPr>
        <p:spPr/>
        <p:txBody>
          <a:bodyPr/>
          <a:lstStyle/>
          <a:p>
            <a:endParaRPr lang="sv-SE"/>
          </a:p>
        </p:txBody>
      </p:sp>
      <p:pic>
        <p:nvPicPr>
          <p:cNvPr id="7" name="Platshållare för innehåll 6">
            <a:extLst>
              <a:ext uri="{FF2B5EF4-FFF2-40B4-BE49-F238E27FC236}">
                <a16:creationId xmlns:a16="http://schemas.microsoft.com/office/drawing/2014/main" id="{C156BD84-0C8A-4D75-87B4-02E364B6259B}"/>
              </a:ext>
            </a:extLst>
          </p:cNvPr>
          <p:cNvPicPr>
            <a:picLocks noGrp="1" noChangeAspect="1"/>
          </p:cNvPicPr>
          <p:nvPr>
            <p:ph sz="half" idx="2"/>
          </p:nvPr>
        </p:nvPicPr>
        <p:blipFill>
          <a:blip r:embed="rId3"/>
          <a:stretch>
            <a:fillRect/>
          </a:stretch>
        </p:blipFill>
        <p:spPr>
          <a:xfrm>
            <a:off x="7425973" y="2091447"/>
            <a:ext cx="3537848" cy="2548647"/>
          </a:xfrm>
          <a:prstGeom prst="rect">
            <a:avLst/>
          </a:prstGeom>
        </p:spPr>
      </p:pic>
      <p:pic>
        <p:nvPicPr>
          <p:cNvPr id="6" name="Bildobjekt 5">
            <a:extLst>
              <a:ext uri="{FF2B5EF4-FFF2-40B4-BE49-F238E27FC236}">
                <a16:creationId xmlns:a16="http://schemas.microsoft.com/office/drawing/2014/main" id="{78410D2B-AA36-408C-9B0F-F62902B0555D}"/>
              </a:ext>
            </a:extLst>
          </p:cNvPr>
          <p:cNvPicPr>
            <a:picLocks noChangeAspect="1"/>
          </p:cNvPicPr>
          <p:nvPr/>
        </p:nvPicPr>
        <p:blipFill>
          <a:blip r:embed="rId4"/>
          <a:stretch>
            <a:fillRect/>
          </a:stretch>
        </p:blipFill>
        <p:spPr>
          <a:xfrm>
            <a:off x="3800705" y="4160859"/>
            <a:ext cx="1930645" cy="2052397"/>
          </a:xfrm>
          <a:prstGeom prst="rect">
            <a:avLst/>
          </a:prstGeom>
        </p:spPr>
      </p:pic>
      <p:pic>
        <p:nvPicPr>
          <p:cNvPr id="5" name="Platshållare för innehåll 4">
            <a:extLst>
              <a:ext uri="{FF2B5EF4-FFF2-40B4-BE49-F238E27FC236}">
                <a16:creationId xmlns:a16="http://schemas.microsoft.com/office/drawing/2014/main" id="{4C1256AE-5D70-48FA-9DBE-6D333C8C690D}"/>
              </a:ext>
            </a:extLst>
          </p:cNvPr>
          <p:cNvPicPr>
            <a:picLocks noGrp="1" noChangeAspect="1"/>
          </p:cNvPicPr>
          <p:nvPr>
            <p:ph sz="half" idx="1"/>
          </p:nvPr>
        </p:nvPicPr>
        <p:blipFill>
          <a:blip r:embed="rId5"/>
          <a:stretch>
            <a:fillRect/>
          </a:stretch>
        </p:blipFill>
        <p:spPr>
          <a:xfrm>
            <a:off x="1359297" y="229556"/>
            <a:ext cx="4244334" cy="3931303"/>
          </a:xfrm>
          <a:prstGeom prst="rect">
            <a:avLst/>
          </a:prstGeom>
        </p:spPr>
      </p:pic>
      <p:cxnSp>
        <p:nvCxnSpPr>
          <p:cNvPr id="10" name="Rak pilkoppling 9">
            <a:extLst>
              <a:ext uri="{FF2B5EF4-FFF2-40B4-BE49-F238E27FC236}">
                <a16:creationId xmlns:a16="http://schemas.microsoft.com/office/drawing/2014/main" id="{19BC1D02-D890-4078-91F0-FDEB54939A0F}"/>
              </a:ext>
            </a:extLst>
          </p:cNvPr>
          <p:cNvCxnSpPr/>
          <p:nvPr/>
        </p:nvCxnSpPr>
        <p:spPr>
          <a:xfrm flipV="1">
            <a:off x="5731350" y="3988340"/>
            <a:ext cx="1846497" cy="651754"/>
          </a:xfrm>
          <a:prstGeom prst="straightConnector1">
            <a:avLst/>
          </a:prstGeom>
          <a:noFill/>
          <a:ln w="25400" cap="flat">
            <a:solidFill>
              <a:schemeClr val="tx1">
                <a:lumMod val="95000"/>
                <a:lumOff val="5000"/>
              </a:schemeClr>
            </a:solidFill>
            <a:prstDash val="solid"/>
            <a:round/>
            <a:tailEnd type="triangle"/>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 name="Rak pilkoppling 11">
            <a:extLst>
              <a:ext uri="{FF2B5EF4-FFF2-40B4-BE49-F238E27FC236}">
                <a16:creationId xmlns:a16="http://schemas.microsoft.com/office/drawing/2014/main" id="{021C76BE-DD0F-43E3-A55C-D51A6FC69E74}"/>
              </a:ext>
            </a:extLst>
          </p:cNvPr>
          <p:cNvCxnSpPr/>
          <p:nvPr/>
        </p:nvCxnSpPr>
        <p:spPr>
          <a:xfrm flipV="1">
            <a:off x="6215974" y="4893013"/>
            <a:ext cx="1595337" cy="1206230"/>
          </a:xfrm>
          <a:prstGeom prst="straightConnector1">
            <a:avLst/>
          </a:prstGeom>
          <a:noFill/>
          <a:ln w="25400" cap="flat">
            <a:solidFill>
              <a:schemeClr val="tx1"/>
            </a:solidFill>
            <a:prstDash val="solid"/>
            <a:round/>
            <a:tailEnd type="triangle"/>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3" name="Bildobjekt 2">
            <a:extLst>
              <a:ext uri="{FF2B5EF4-FFF2-40B4-BE49-F238E27FC236}">
                <a16:creationId xmlns:a16="http://schemas.microsoft.com/office/drawing/2014/main" id="{C8B9919A-F452-4F10-9475-927B05C2B604}"/>
              </a:ext>
            </a:extLst>
          </p:cNvPr>
          <p:cNvPicPr>
            <a:picLocks noChangeAspect="1"/>
          </p:cNvPicPr>
          <p:nvPr/>
        </p:nvPicPr>
        <p:blipFill>
          <a:blip r:embed="rId6"/>
          <a:stretch>
            <a:fillRect/>
          </a:stretch>
        </p:blipFill>
        <p:spPr>
          <a:xfrm>
            <a:off x="1826683" y="6099243"/>
            <a:ext cx="1548518" cy="554784"/>
          </a:xfrm>
          <a:prstGeom prst="rect">
            <a:avLst/>
          </a:prstGeom>
        </p:spPr>
      </p:pic>
    </p:spTree>
    <p:extLst>
      <p:ext uri="{BB962C8B-B14F-4D97-AF65-F5344CB8AC3E}">
        <p14:creationId xmlns:p14="http://schemas.microsoft.com/office/powerpoint/2010/main" val="38794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02EA7-4463-4C32-999C-0EC107BE66EB}"/>
              </a:ext>
            </a:extLst>
          </p:cNvPr>
          <p:cNvSpPr>
            <a:spLocks noGrp="1"/>
          </p:cNvSpPr>
          <p:nvPr>
            <p:ph type="title"/>
          </p:nvPr>
        </p:nvSpPr>
        <p:spPr>
          <a:xfrm>
            <a:off x="1320799" y="429491"/>
            <a:ext cx="9753601" cy="1066800"/>
          </a:xfrm>
        </p:spPr>
        <p:txBody>
          <a:bodyPr/>
          <a:lstStyle/>
          <a:p>
            <a:r>
              <a:rPr lang="sv-SE" dirty="0"/>
              <a:t>Lägesbild och åtgärdsplan, forts</a:t>
            </a:r>
          </a:p>
        </p:txBody>
      </p:sp>
      <p:sp>
        <p:nvSpPr>
          <p:cNvPr id="3" name="Platshållare för innehåll 2">
            <a:extLst>
              <a:ext uri="{FF2B5EF4-FFF2-40B4-BE49-F238E27FC236}">
                <a16:creationId xmlns:a16="http://schemas.microsoft.com/office/drawing/2014/main" id="{F00D735E-2536-4791-A060-B38A9D396466}"/>
              </a:ext>
            </a:extLst>
          </p:cNvPr>
          <p:cNvSpPr>
            <a:spLocks noGrp="1"/>
          </p:cNvSpPr>
          <p:nvPr>
            <p:ph sz="half" idx="1"/>
          </p:nvPr>
        </p:nvSpPr>
        <p:spPr>
          <a:xfrm>
            <a:off x="838200" y="1253331"/>
            <a:ext cx="5156200" cy="4351338"/>
          </a:xfrm>
        </p:spPr>
        <p:txBody>
          <a:bodyPr>
            <a:normAutofit/>
          </a:bodyPr>
          <a:lstStyle/>
          <a:p>
            <a:r>
              <a:rPr lang="sv-SE" sz="1600" dirty="0"/>
              <a:t>5 §   Kommuner ska, med lägesbilden som underlag, besluta om en plan för vilka</a:t>
            </a:r>
            <a:r>
              <a:rPr lang="sv-SE" sz="1600" i="1" dirty="0"/>
              <a:t> åtgärder </a:t>
            </a:r>
            <a:r>
              <a:rPr lang="sv-SE" sz="1600" dirty="0"/>
              <a:t>som kommunen avser att vidta för att förebygga brott (åtgärdsplan).</a:t>
            </a:r>
          </a:p>
          <a:p>
            <a:endParaRPr lang="sv-SE" sz="1600" dirty="0"/>
          </a:p>
          <a:p>
            <a:r>
              <a:rPr lang="sv-SE" sz="1600" dirty="0"/>
              <a:t>6 §   Kommuner ska minst vartannat år uppdatera lägesbilden och </a:t>
            </a:r>
            <a:r>
              <a:rPr lang="sv-SE" sz="1600" i="1" dirty="0"/>
              <a:t>följa upp </a:t>
            </a:r>
            <a:r>
              <a:rPr lang="sv-SE" sz="1600" dirty="0"/>
              <a:t>åtgärdsplanen.</a:t>
            </a:r>
          </a:p>
        </p:txBody>
      </p:sp>
      <p:sp>
        <p:nvSpPr>
          <p:cNvPr id="4" name="Platshållare för innehåll 3">
            <a:extLst>
              <a:ext uri="{FF2B5EF4-FFF2-40B4-BE49-F238E27FC236}">
                <a16:creationId xmlns:a16="http://schemas.microsoft.com/office/drawing/2014/main" id="{056E85B9-F8A5-4C3A-AFF0-41A4870AD249}"/>
              </a:ext>
            </a:extLst>
          </p:cNvPr>
          <p:cNvSpPr>
            <a:spLocks noGrp="1"/>
          </p:cNvSpPr>
          <p:nvPr>
            <p:ph sz="half" idx="2"/>
          </p:nvPr>
        </p:nvSpPr>
        <p:spPr>
          <a:xfrm>
            <a:off x="6096000" y="1253331"/>
            <a:ext cx="5156200" cy="4351338"/>
          </a:xfrm>
        </p:spPr>
        <p:txBody>
          <a:bodyPr/>
          <a:lstStyle/>
          <a:p>
            <a:r>
              <a:rPr lang="sv-SE" sz="1600" dirty="0"/>
              <a:t> inventera vilka </a:t>
            </a:r>
            <a:r>
              <a:rPr lang="sv-SE" sz="1600" dirty="0">
                <a:solidFill>
                  <a:srgbClr val="C00000"/>
                </a:solidFill>
              </a:rPr>
              <a:t>metoder</a:t>
            </a:r>
            <a:r>
              <a:rPr lang="sv-SE" sz="1600" dirty="0"/>
              <a:t> som kan tillämpas och besluta om genomförande av </a:t>
            </a:r>
            <a:r>
              <a:rPr lang="sv-SE" sz="1600" i="1" dirty="0"/>
              <a:t>åtgärder</a:t>
            </a:r>
          </a:p>
          <a:p>
            <a:endParaRPr lang="sv-SE" sz="1600" dirty="0"/>
          </a:p>
          <a:p>
            <a:r>
              <a:rPr lang="sv-SE" sz="1600" dirty="0"/>
              <a:t> </a:t>
            </a:r>
            <a:r>
              <a:rPr lang="sv-SE" sz="1600" i="1" dirty="0"/>
              <a:t>följa upp </a:t>
            </a:r>
            <a:r>
              <a:rPr lang="sv-SE" sz="1600" dirty="0"/>
              <a:t>och utvärdera arbetssätt och effekter såväl under som efter genomförandet.</a:t>
            </a:r>
          </a:p>
          <a:p>
            <a:endParaRPr lang="sv-SE" sz="1600" dirty="0"/>
          </a:p>
          <a:p>
            <a:r>
              <a:rPr lang="sv-SE" sz="1600" dirty="0"/>
              <a:t>Uppföljning och utvärdering ska svara på följande frågor: </a:t>
            </a:r>
          </a:p>
          <a:p>
            <a:r>
              <a:rPr lang="sv-SE" sz="1600" dirty="0"/>
              <a:t> Vilka åtgärder har genomförts? </a:t>
            </a:r>
          </a:p>
          <a:p>
            <a:r>
              <a:rPr lang="sv-SE" sz="1600" dirty="0"/>
              <a:t> När, var, hur och varför genomfördes åtgärderna? </a:t>
            </a:r>
          </a:p>
          <a:p>
            <a:r>
              <a:rPr lang="sv-SE" sz="1600" dirty="0"/>
              <a:t> Vilka eventuella förändringar krävs? </a:t>
            </a:r>
          </a:p>
          <a:p>
            <a:r>
              <a:rPr lang="sv-SE" sz="1600" dirty="0"/>
              <a:t> Vilka resultat har uppnåtts och vilka effekter har de gett? </a:t>
            </a:r>
          </a:p>
          <a:p>
            <a:endParaRPr lang="sv-SE" dirty="0"/>
          </a:p>
        </p:txBody>
      </p:sp>
      <p:pic>
        <p:nvPicPr>
          <p:cNvPr id="5" name="Bildobjekt 4">
            <a:extLst>
              <a:ext uri="{FF2B5EF4-FFF2-40B4-BE49-F238E27FC236}">
                <a16:creationId xmlns:a16="http://schemas.microsoft.com/office/drawing/2014/main" id="{007EFC7C-AD92-4F44-84B7-56BFF60A1322}"/>
              </a:ext>
            </a:extLst>
          </p:cNvPr>
          <p:cNvPicPr>
            <a:picLocks noChangeAspect="1"/>
          </p:cNvPicPr>
          <p:nvPr/>
        </p:nvPicPr>
        <p:blipFill>
          <a:blip r:embed="rId2"/>
          <a:stretch>
            <a:fillRect/>
          </a:stretch>
        </p:blipFill>
        <p:spPr>
          <a:xfrm>
            <a:off x="1867782" y="6176963"/>
            <a:ext cx="1548518" cy="554784"/>
          </a:xfrm>
          <a:prstGeom prst="rect">
            <a:avLst/>
          </a:prstGeom>
        </p:spPr>
      </p:pic>
      <p:pic>
        <p:nvPicPr>
          <p:cNvPr id="6" name="Bildobjekt 5">
            <a:extLst>
              <a:ext uri="{FF2B5EF4-FFF2-40B4-BE49-F238E27FC236}">
                <a16:creationId xmlns:a16="http://schemas.microsoft.com/office/drawing/2014/main" id="{79B8546D-D988-40F7-BF95-8808BFEEA4B2}"/>
              </a:ext>
            </a:extLst>
          </p:cNvPr>
          <p:cNvPicPr>
            <a:picLocks noChangeAspect="1"/>
          </p:cNvPicPr>
          <p:nvPr/>
        </p:nvPicPr>
        <p:blipFill>
          <a:blip r:embed="rId3"/>
          <a:stretch>
            <a:fillRect/>
          </a:stretch>
        </p:blipFill>
        <p:spPr>
          <a:xfrm>
            <a:off x="3082636" y="3137188"/>
            <a:ext cx="2708564" cy="2877849"/>
          </a:xfrm>
          <a:prstGeom prst="rect">
            <a:avLst/>
          </a:prstGeom>
        </p:spPr>
      </p:pic>
      <p:pic>
        <p:nvPicPr>
          <p:cNvPr id="7" name="Bildobjekt 6">
            <a:extLst>
              <a:ext uri="{FF2B5EF4-FFF2-40B4-BE49-F238E27FC236}">
                <a16:creationId xmlns:a16="http://schemas.microsoft.com/office/drawing/2014/main" id="{4EC7F9BB-BB7F-44E7-B2C3-FE1289A72052}"/>
              </a:ext>
            </a:extLst>
          </p:cNvPr>
          <p:cNvPicPr>
            <a:picLocks noChangeAspect="1"/>
          </p:cNvPicPr>
          <p:nvPr/>
        </p:nvPicPr>
        <p:blipFill>
          <a:blip r:embed="rId4"/>
          <a:stretch>
            <a:fillRect/>
          </a:stretch>
        </p:blipFill>
        <p:spPr>
          <a:xfrm>
            <a:off x="7904737" y="0"/>
            <a:ext cx="1771041" cy="1274174"/>
          </a:xfrm>
          <a:prstGeom prst="rect">
            <a:avLst/>
          </a:prstGeom>
        </p:spPr>
      </p:pic>
    </p:spTree>
    <p:extLst>
      <p:ext uri="{BB962C8B-B14F-4D97-AF65-F5344CB8AC3E}">
        <p14:creationId xmlns:p14="http://schemas.microsoft.com/office/powerpoint/2010/main" val="121408096"/>
      </p:ext>
    </p:extLst>
  </p:cSld>
  <p:clrMapOvr>
    <a:masterClrMapping/>
  </p:clrMapOvr>
</p:sld>
</file>

<file path=ppt/theme/theme1.xml><?xml version="1.0" encoding="utf-8"?>
<a:theme xmlns:a="http://schemas.openxmlformats.org/drawingml/2006/main" name="Framtidens powerpointmall">
  <a:themeElements>
    <a:clrScheme name="Framtidens powerpointmall">
      <a:dk1>
        <a:srgbClr val="000000"/>
      </a:dk1>
      <a:lt1>
        <a:srgbClr val="FFFFFF"/>
      </a:lt1>
      <a:dk2>
        <a:srgbClr val="A7A7A7"/>
      </a:dk2>
      <a:lt2>
        <a:srgbClr val="535353"/>
      </a:lt2>
      <a:accent1>
        <a:srgbClr val="84BD00"/>
      </a:accent1>
      <a:accent2>
        <a:srgbClr val="CE0058"/>
      </a:accent2>
      <a:accent3>
        <a:srgbClr val="DE7C00"/>
      </a:accent3>
      <a:accent4>
        <a:srgbClr val="0067B9"/>
      </a:accent4>
      <a:accent5>
        <a:srgbClr val="C05131"/>
      </a:accent5>
      <a:accent6>
        <a:srgbClr val="A59C94"/>
      </a:accent6>
      <a:hlink>
        <a:srgbClr val="0000FF"/>
      </a:hlink>
      <a:folHlink>
        <a:srgbClr val="FF00FF"/>
      </a:folHlink>
    </a:clrScheme>
    <a:fontScheme name="Framtidens powerpointmall">
      <a:majorFont>
        <a:latin typeface="Helvetica"/>
        <a:ea typeface="Helvetica"/>
        <a:cs typeface="Helvetica"/>
      </a:majorFont>
      <a:minorFont>
        <a:latin typeface="Arial"/>
        <a:ea typeface="Arial"/>
        <a:cs typeface="Arial"/>
      </a:minorFont>
    </a:fontScheme>
    <a:fmtScheme name="Framtidens powerpointmal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2310</Words>
  <Application>Microsoft Office PowerPoint</Application>
  <PresentationFormat>Bredbild</PresentationFormat>
  <Paragraphs>295</Paragraphs>
  <Slides>19</Slides>
  <Notes>15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19</vt:i4>
      </vt:variant>
    </vt:vector>
  </HeadingPairs>
  <TitlesOfParts>
    <vt:vector size="25" baseType="lpstr">
      <vt:lpstr>Arial</vt:lpstr>
      <vt:lpstr>Calibri</vt:lpstr>
      <vt:lpstr>Calibri Light</vt:lpstr>
      <vt:lpstr>Helvetica</vt:lpstr>
      <vt:lpstr>Framtidens powerpointmall</vt:lpstr>
      <vt:lpstr>Office-tema</vt:lpstr>
      <vt:lpstr>En brottsförebyggande lag för kommuner och en ny brottsförebyggande strategi för Polisen  – går det ihop med Grannsamverkan?</vt:lpstr>
      <vt:lpstr>Bakgrund</vt:lpstr>
      <vt:lpstr>PowerPoint-presentation</vt:lpstr>
      <vt:lpstr>Brottsförebyggande arbete</vt:lpstr>
      <vt:lpstr>Resurser som satsas skall ge så stor effekt som möjligt   </vt:lpstr>
      <vt:lpstr>Syfte för kommunerna respektive målbild för Polismyndigheten </vt:lpstr>
      <vt:lpstr>Lägesbild och åtgärdsplan</vt:lpstr>
      <vt:lpstr>PowerPoint-presentation</vt:lpstr>
      <vt:lpstr>Lägesbild och åtgärdsplan, forts</vt:lpstr>
      <vt:lpstr>Förhållningssätt brottsförebyggande i vardagen </vt:lpstr>
      <vt:lpstr>Samordningsuppdraget</vt:lpstr>
      <vt:lpstr>Resurs/ kompetens nyckelpersoner</vt:lpstr>
      <vt:lpstr>Kommunikation om det brottsförebyggande arbetet </vt:lpstr>
      <vt:lpstr>Tipsa polisen-sätt (iPhone)</vt:lpstr>
      <vt:lpstr>Ledning och styrning </vt:lpstr>
      <vt:lpstr>Viktiga roller  (”Samverkan i lokalt brottsförebyggande arbete”, BRÅ  2020)</vt:lpstr>
      <vt:lpstr>Skillnader lagen vs strategin </vt:lpstr>
      <vt:lpstr>Våra slutsatser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Kommuners brottsförebyggande ansvar Polismyndighetens brottsförebyggande strategi</dc:title>
  <dc:creator>Thomas Bergqvist (BQ)</dc:creator>
  <cp:lastModifiedBy>Thomas Bergqvist (BQ)</cp:lastModifiedBy>
  <cp:revision>74</cp:revision>
  <cp:lastPrinted>2023-09-25T09:22:25Z</cp:lastPrinted>
  <dcterms:created xsi:type="dcterms:W3CDTF">2023-08-04T07:28:03Z</dcterms:created>
  <dcterms:modified xsi:type="dcterms:W3CDTF">2023-11-15T09:19:25Z</dcterms:modified>
</cp:coreProperties>
</file>