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3"/>
  </p:notesMasterIdLst>
  <p:handoutMasterIdLst>
    <p:handoutMasterId r:id="rId24"/>
  </p:handoutMasterIdLst>
  <p:sldIdLst>
    <p:sldId id="258" r:id="rId2"/>
    <p:sldId id="307" r:id="rId3"/>
    <p:sldId id="318" r:id="rId4"/>
    <p:sldId id="287" r:id="rId5"/>
    <p:sldId id="2483" r:id="rId6"/>
    <p:sldId id="368" r:id="rId7"/>
    <p:sldId id="4230" r:id="rId8"/>
    <p:sldId id="2486" r:id="rId9"/>
    <p:sldId id="355" r:id="rId10"/>
    <p:sldId id="2481" r:id="rId11"/>
    <p:sldId id="280" r:id="rId12"/>
    <p:sldId id="360" r:id="rId13"/>
    <p:sldId id="4589" r:id="rId14"/>
    <p:sldId id="367" r:id="rId15"/>
    <p:sldId id="4232" r:id="rId16"/>
    <p:sldId id="339" r:id="rId17"/>
    <p:sldId id="4233" r:id="rId18"/>
    <p:sldId id="4592" r:id="rId19"/>
    <p:sldId id="263" r:id="rId20"/>
    <p:sldId id="2147480770" r:id="rId21"/>
    <p:sldId id="275" r:id="rId22"/>
  </p:sldIdLst>
  <p:sldSz cx="9144000" cy="5715000" type="screen16x10"/>
  <p:notesSz cx="6797675" cy="9874250"/>
  <p:kinsoku lang="ja-JP" invalStChars="、。，．・：；？！゛゜ヽヾゝゞ々ー’”）〕］｝〉》」』】°‰′″℃￠％ぁぃぅぇぉっゃゅょゎァィゥェォッャュョヮヵヶ!%),.:;?]}｡｣､･ｧｨｩｪｫｬｭｮｯｰﾞﾟ" invalEndChars="‘“（〔［｛〈《「『【￥＄$([\{｢￡"/>
  <p:defaultTextStyle>
    <a:defPPr>
      <a:defRPr lang="sv-SE"/>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05216" algn="l" rtl="0" eaLnBrk="0" fontAlgn="base" hangingPunct="0">
      <a:spcBef>
        <a:spcPct val="0"/>
      </a:spcBef>
      <a:spcAft>
        <a:spcPct val="0"/>
      </a:spcAft>
      <a:defRPr sz="2100" kern="1200">
        <a:solidFill>
          <a:schemeClr val="tx1"/>
        </a:solidFill>
        <a:latin typeface="Arial" charset="0"/>
        <a:ea typeface="+mn-ea"/>
        <a:cs typeface="+mn-cs"/>
      </a:defRPr>
    </a:lvl2pPr>
    <a:lvl3pPr marL="810433" algn="l" rtl="0" eaLnBrk="0" fontAlgn="base" hangingPunct="0">
      <a:spcBef>
        <a:spcPct val="0"/>
      </a:spcBef>
      <a:spcAft>
        <a:spcPct val="0"/>
      </a:spcAft>
      <a:defRPr sz="2100" kern="1200">
        <a:solidFill>
          <a:schemeClr val="tx1"/>
        </a:solidFill>
        <a:latin typeface="Arial" charset="0"/>
        <a:ea typeface="+mn-ea"/>
        <a:cs typeface="+mn-cs"/>
      </a:defRPr>
    </a:lvl3pPr>
    <a:lvl4pPr marL="1215649" algn="l" rtl="0" eaLnBrk="0" fontAlgn="base" hangingPunct="0">
      <a:spcBef>
        <a:spcPct val="0"/>
      </a:spcBef>
      <a:spcAft>
        <a:spcPct val="0"/>
      </a:spcAft>
      <a:defRPr sz="2100" kern="1200">
        <a:solidFill>
          <a:schemeClr val="tx1"/>
        </a:solidFill>
        <a:latin typeface="Arial" charset="0"/>
        <a:ea typeface="+mn-ea"/>
        <a:cs typeface="+mn-cs"/>
      </a:defRPr>
    </a:lvl4pPr>
    <a:lvl5pPr marL="1620865" algn="l" rtl="0" eaLnBrk="0" fontAlgn="base" hangingPunct="0">
      <a:spcBef>
        <a:spcPct val="0"/>
      </a:spcBef>
      <a:spcAft>
        <a:spcPct val="0"/>
      </a:spcAft>
      <a:defRPr sz="2100" kern="1200">
        <a:solidFill>
          <a:schemeClr val="tx1"/>
        </a:solidFill>
        <a:latin typeface="Arial" charset="0"/>
        <a:ea typeface="+mn-ea"/>
        <a:cs typeface="+mn-cs"/>
      </a:defRPr>
    </a:lvl5pPr>
    <a:lvl6pPr marL="2026082" algn="l" defTabSz="810433" rtl="0" eaLnBrk="1" latinLnBrk="0" hangingPunct="1">
      <a:defRPr sz="2100" kern="1200">
        <a:solidFill>
          <a:schemeClr val="tx1"/>
        </a:solidFill>
        <a:latin typeface="Arial" charset="0"/>
        <a:ea typeface="+mn-ea"/>
        <a:cs typeface="+mn-cs"/>
      </a:defRPr>
    </a:lvl6pPr>
    <a:lvl7pPr marL="2431298" algn="l" defTabSz="810433" rtl="0" eaLnBrk="1" latinLnBrk="0" hangingPunct="1">
      <a:defRPr sz="2100" kern="1200">
        <a:solidFill>
          <a:schemeClr val="tx1"/>
        </a:solidFill>
        <a:latin typeface="Arial" charset="0"/>
        <a:ea typeface="+mn-ea"/>
        <a:cs typeface="+mn-cs"/>
      </a:defRPr>
    </a:lvl7pPr>
    <a:lvl8pPr marL="2836515" algn="l" defTabSz="810433" rtl="0" eaLnBrk="1" latinLnBrk="0" hangingPunct="1">
      <a:defRPr sz="2100" kern="1200">
        <a:solidFill>
          <a:schemeClr val="tx1"/>
        </a:solidFill>
        <a:latin typeface="Arial" charset="0"/>
        <a:ea typeface="+mn-ea"/>
        <a:cs typeface="+mn-cs"/>
      </a:defRPr>
    </a:lvl8pPr>
    <a:lvl9pPr marL="3241731" algn="l" defTabSz="810433" rtl="0" eaLnBrk="1" latinLnBrk="0" hangingPunct="1">
      <a:defRPr sz="21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15:guide id="1" orient="horz" pos="3110">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5A9B"/>
    <a:srgbClr val="9B9B9B"/>
    <a:srgbClr val="1862A8"/>
    <a:srgbClr val="FFCC33"/>
    <a:srgbClr val="1862AB"/>
    <a:srgbClr val="0033CC"/>
    <a:srgbClr val="326ABE"/>
    <a:srgbClr val="3272BE"/>
    <a:srgbClr val="3275BE"/>
    <a:srgbClr val="30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ferSingleView="1">
    <p:restoredLeft sz="14995" autoAdjust="0"/>
    <p:restoredTop sz="96357" autoAdjust="0"/>
  </p:normalViewPr>
  <p:slideViewPr>
    <p:cSldViewPr>
      <p:cViewPr varScale="1">
        <p:scale>
          <a:sx n="80" d="100"/>
          <a:sy n="80" d="100"/>
        </p:scale>
        <p:origin x="1488" y="48"/>
      </p:cViewPr>
      <p:guideLst>
        <p:guide orient="horz" pos="2160"/>
        <p:guide pos="3120"/>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2792" y="44"/>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idhuvud_v"/>
          <p:cNvSpPr>
            <a:spLocks noGrp="1" noChangeArrowheads="1"/>
          </p:cNvSpPr>
          <p:nvPr>
            <p:ph type="hdr" sz="quarter"/>
          </p:nvPr>
        </p:nvSpPr>
        <p:spPr bwMode="auto">
          <a:xfrm>
            <a:off x="0" y="1"/>
            <a:ext cx="490943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r>
              <a:rPr lang="sv-SE" dirty="0"/>
              <a:t> </a:t>
            </a:r>
          </a:p>
        </p:txBody>
      </p:sp>
      <p:sp>
        <p:nvSpPr>
          <p:cNvPr id="3075" name="sidhuvud_h"/>
          <p:cNvSpPr>
            <a:spLocks noGrp="1" noChangeArrowheads="1"/>
          </p:cNvSpPr>
          <p:nvPr>
            <p:ph type="dt" sz="quarter" idx="1"/>
          </p:nvPr>
        </p:nvSpPr>
        <p:spPr bwMode="auto">
          <a:xfrm>
            <a:off x="4984963" y="1"/>
            <a:ext cx="1812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r>
              <a:rPr lang="sv-SE" dirty="0"/>
              <a:t>2024-11-21</a:t>
            </a:r>
          </a:p>
        </p:txBody>
      </p:sp>
      <p:sp>
        <p:nvSpPr>
          <p:cNvPr id="3076" name="sidfot_v"/>
          <p:cNvSpPr>
            <a:spLocks noGrp="1" noChangeArrowheads="1"/>
          </p:cNvSpPr>
          <p:nvPr>
            <p:ph type="ftr" sz="quarter" idx="2"/>
          </p:nvPr>
        </p:nvSpPr>
        <p:spPr bwMode="auto">
          <a:xfrm>
            <a:off x="0" y="9380538"/>
            <a:ext cx="604237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r>
              <a:rPr lang="sv-SE" dirty="0"/>
              <a:t> </a:t>
            </a:r>
          </a:p>
        </p:txBody>
      </p:sp>
      <p:sp>
        <p:nvSpPr>
          <p:cNvPr id="3077" name="Rectangle 5"/>
          <p:cNvSpPr>
            <a:spLocks noGrp="1" noChangeArrowheads="1"/>
          </p:cNvSpPr>
          <p:nvPr>
            <p:ph type="sldNum" sz="quarter" idx="3"/>
          </p:nvPr>
        </p:nvSpPr>
        <p:spPr bwMode="auto">
          <a:xfrm>
            <a:off x="6193437" y="9380538"/>
            <a:ext cx="60423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03F1A724-DC2C-4914-AF46-D803EDFF4037}" type="slidenum">
              <a:rPr lang="sv-SE"/>
              <a:pPr/>
              <a:t>‹#›</a:t>
            </a:fld>
            <a:endParaRPr lang="sv-SE"/>
          </a:p>
        </p:txBody>
      </p:sp>
    </p:spTree>
    <p:extLst>
      <p:ext uri="{BB962C8B-B14F-4D97-AF65-F5344CB8AC3E}">
        <p14:creationId xmlns:p14="http://schemas.microsoft.com/office/powerpoint/2010/main" val="3884872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46088" y="746125"/>
            <a:ext cx="5905500" cy="3690938"/>
          </a:xfrm>
          <a:prstGeom prst="rect">
            <a:avLst/>
          </a:prstGeom>
          <a:noFill/>
          <a:ln w="12699">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904784" y="4690269"/>
            <a:ext cx="4986535"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054" name="sidfot_v_n"/>
          <p:cNvSpPr>
            <a:spLocks noChangeArrowheads="1"/>
          </p:cNvSpPr>
          <p:nvPr/>
        </p:nvSpPr>
        <p:spPr bwMode="auto">
          <a:xfrm>
            <a:off x="0" y="9380538"/>
            <a:ext cx="596684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sv-SE" sz="1200" dirty="0">
                <a:latin typeface="Times New Roman" charset="0"/>
              </a:rPr>
              <a:t> </a:t>
            </a:r>
          </a:p>
        </p:txBody>
      </p:sp>
      <p:sp>
        <p:nvSpPr>
          <p:cNvPr id="2057" name="Rectangle 9"/>
          <p:cNvSpPr>
            <a:spLocks noChangeArrowheads="1"/>
          </p:cNvSpPr>
          <p:nvPr/>
        </p:nvSpPr>
        <p:spPr bwMode="auto">
          <a:xfrm>
            <a:off x="6190290" y="9380538"/>
            <a:ext cx="60423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fld id="{1CE0CDAB-8E91-4251-9523-5A6A99D7A74F}" type="slidenum">
              <a:rPr lang="sv-SE" sz="1200">
                <a:latin typeface="Times New Roman" charset="0"/>
              </a:rPr>
              <a:pPr algn="r"/>
              <a:t>‹#›</a:t>
            </a:fld>
            <a:endParaRPr lang="sv-SE" sz="1200">
              <a:latin typeface="Times New Roman" charset="0"/>
            </a:endParaRPr>
          </a:p>
        </p:txBody>
      </p:sp>
      <p:sp>
        <p:nvSpPr>
          <p:cNvPr id="8" name="sidhuvud_v_n"/>
          <p:cNvSpPr>
            <a:spLocks noGrp="1" noChangeArrowheads="1"/>
          </p:cNvSpPr>
          <p:nvPr>
            <p:ph type="hdr" sz="quarter"/>
          </p:nvPr>
        </p:nvSpPr>
        <p:spPr bwMode="auto">
          <a:xfrm>
            <a:off x="0" y="1"/>
            <a:ext cx="490943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r>
              <a:rPr lang="sv-SE" dirty="0"/>
              <a:t> </a:t>
            </a:r>
          </a:p>
        </p:txBody>
      </p:sp>
      <p:sp>
        <p:nvSpPr>
          <p:cNvPr id="9" name="sidhuvud_h_n"/>
          <p:cNvSpPr>
            <a:spLocks noGrp="1" noChangeArrowheads="1"/>
          </p:cNvSpPr>
          <p:nvPr>
            <p:ph type="dt" sz="quarter" idx="1"/>
          </p:nvPr>
        </p:nvSpPr>
        <p:spPr bwMode="auto">
          <a:xfrm>
            <a:off x="4984963" y="1"/>
            <a:ext cx="1812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r>
              <a:rPr lang="sv-SE" dirty="0"/>
              <a:t>2024-11-21</a:t>
            </a:r>
          </a:p>
        </p:txBody>
      </p:sp>
    </p:spTree>
    <p:extLst>
      <p:ext uri="{BB962C8B-B14F-4D97-AF65-F5344CB8AC3E}">
        <p14:creationId xmlns:p14="http://schemas.microsoft.com/office/powerpoint/2010/main" val="1750743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imes New Roman" charset="0"/>
        <a:ea typeface="+mn-ea"/>
        <a:cs typeface="+mn-cs"/>
      </a:defRPr>
    </a:lvl1pPr>
    <a:lvl2pPr marL="405216" algn="l" rtl="0" eaLnBrk="0" fontAlgn="base" hangingPunct="0">
      <a:spcBef>
        <a:spcPct val="30000"/>
      </a:spcBef>
      <a:spcAft>
        <a:spcPct val="0"/>
      </a:spcAft>
      <a:defRPr sz="1100" kern="1200">
        <a:solidFill>
          <a:schemeClr val="tx1"/>
        </a:solidFill>
        <a:latin typeface="Times New Roman" charset="0"/>
        <a:ea typeface="+mn-ea"/>
        <a:cs typeface="+mn-cs"/>
      </a:defRPr>
    </a:lvl2pPr>
    <a:lvl3pPr marL="810433" algn="l" rtl="0" eaLnBrk="0" fontAlgn="base" hangingPunct="0">
      <a:spcBef>
        <a:spcPct val="30000"/>
      </a:spcBef>
      <a:spcAft>
        <a:spcPct val="0"/>
      </a:spcAft>
      <a:defRPr sz="1100" kern="1200">
        <a:solidFill>
          <a:schemeClr val="tx1"/>
        </a:solidFill>
        <a:latin typeface="Times New Roman" charset="0"/>
        <a:ea typeface="+mn-ea"/>
        <a:cs typeface="+mn-cs"/>
      </a:defRPr>
    </a:lvl3pPr>
    <a:lvl4pPr marL="1215649" algn="l" rtl="0" eaLnBrk="0" fontAlgn="base" hangingPunct="0">
      <a:spcBef>
        <a:spcPct val="30000"/>
      </a:spcBef>
      <a:spcAft>
        <a:spcPct val="0"/>
      </a:spcAft>
      <a:defRPr sz="1100" kern="1200">
        <a:solidFill>
          <a:schemeClr val="tx1"/>
        </a:solidFill>
        <a:latin typeface="Times New Roman" charset="0"/>
        <a:ea typeface="+mn-ea"/>
        <a:cs typeface="+mn-cs"/>
      </a:defRPr>
    </a:lvl4pPr>
    <a:lvl5pPr marL="1620865" algn="l" rtl="0" eaLnBrk="0" fontAlgn="base" hangingPunct="0">
      <a:spcBef>
        <a:spcPct val="30000"/>
      </a:spcBef>
      <a:spcAft>
        <a:spcPct val="0"/>
      </a:spcAft>
      <a:defRPr sz="1100" kern="1200">
        <a:solidFill>
          <a:schemeClr val="tx1"/>
        </a:solidFill>
        <a:latin typeface="Times New Roman" charset="0"/>
        <a:ea typeface="+mn-ea"/>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99333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Polisanställda behöver ha förståelse för en bredare definition av våld. Allt våld är inte straffbart, men kan vara oerhört skadligt i ett livsloppsperspektiv. Det viktigaste för att förebygga våld är att man uppfattar att det som sker är våld. Och vi behöver förmedla vår oro till de som ska arbeta vidare med den. </a:t>
            </a:r>
          </a:p>
        </p:txBody>
      </p:sp>
    </p:spTree>
    <p:extLst>
      <p:ext uri="{BB962C8B-B14F-4D97-AF65-F5344CB8AC3E}">
        <p14:creationId xmlns:p14="http://schemas.microsoft.com/office/powerpoint/2010/main" val="230773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Erika- Våld mot närstående är ett komplext problem som ofta kräver insatser från flera samhällsaktörer. Det är avgörande att hela kedjan av åtgärder till skydd och stöd för våldsutsatta fungerar, och att arbetet med våldsutövare vidareutvecklas. </a:t>
            </a:r>
          </a:p>
          <a:p>
            <a:endParaRPr lang="sv-SE" dirty="0"/>
          </a:p>
          <a:p>
            <a:r>
              <a:rPr lang="sv-SE" dirty="0"/>
              <a:t>Ett brott kan få en rad konsekvenser för den som är våldsutsatt. Varje enskild aktör behöver fullgöra sin uppgift och de olika samhällsaktörerna behöver samverka. </a:t>
            </a:r>
          </a:p>
          <a:p>
            <a:endParaRPr lang="sv-SE" dirty="0"/>
          </a:p>
          <a:p>
            <a:r>
              <a:rPr lang="sv-SE" dirty="0"/>
              <a:t>Det är inte enkelt för en person i kanske sitt livs kaos att försöka manövrera i detta!</a:t>
            </a:r>
          </a:p>
          <a:p>
            <a:endParaRPr lang="sv-SE" dirty="0"/>
          </a:p>
        </p:txBody>
      </p:sp>
    </p:spTree>
    <p:extLst>
      <p:ext uri="{BB962C8B-B14F-4D97-AF65-F5344CB8AC3E}">
        <p14:creationId xmlns:p14="http://schemas.microsoft.com/office/powerpoint/2010/main" val="2609184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Erika</a:t>
            </a:r>
          </a:p>
        </p:txBody>
      </p:sp>
    </p:spTree>
    <p:extLst>
      <p:ext uri="{BB962C8B-B14F-4D97-AF65-F5344CB8AC3E}">
        <p14:creationId xmlns:p14="http://schemas.microsoft.com/office/powerpoint/2010/main" val="1634857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7656" name="Rectangle 1032"/>
          <p:cNvSpPr>
            <a:spLocks noChangeArrowheads="1"/>
          </p:cNvSpPr>
          <p:nvPr/>
        </p:nvSpPr>
        <p:spPr bwMode="auto">
          <a:xfrm>
            <a:off x="8619393" y="5217584"/>
            <a:ext cx="375138"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00" tIns="39396" rIns="80200" bIns="39396">
            <a:spAutoFit/>
          </a:bodyPr>
          <a:lstStyle/>
          <a:p>
            <a:pPr>
              <a:spcBef>
                <a:spcPct val="50000"/>
              </a:spcBef>
            </a:pPr>
            <a:fld id="{6077BA2F-4F97-47ED-BC04-84ECAD999CBA}" type="slidenum">
              <a:rPr lang="sv-SE" sz="1100">
                <a:solidFill>
                  <a:schemeClr val="bg1"/>
                </a:solidFill>
              </a:rPr>
              <a:pPr>
                <a:spcBef>
                  <a:spcPct val="50000"/>
                </a:spcBef>
              </a:pPr>
              <a:t>‹#›</a:t>
            </a:fld>
            <a:endParaRPr lang="sv-SE" sz="1100"/>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891" y="190800"/>
            <a:ext cx="763731" cy="1072800"/>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323528" y="227542"/>
            <a:ext cx="3142107" cy="968375"/>
          </a:xfrm>
        </p:spPr>
        <p:txBody>
          <a:bodyPr anchor="b"/>
          <a:lstStyle>
            <a:lvl1pPr algn="l">
              <a:defRPr sz="1800" b="1"/>
            </a:lvl1pPr>
          </a:lstStyle>
          <a:p>
            <a:r>
              <a:rPr lang="sv-SE"/>
              <a:t>Klicka här för att ändra mall för rubrikformat</a:t>
            </a:r>
          </a:p>
        </p:txBody>
      </p:sp>
      <p:sp>
        <p:nvSpPr>
          <p:cNvPr id="3" name="Platshållare för innehåll 2"/>
          <p:cNvSpPr>
            <a:spLocks noGrp="1"/>
          </p:cNvSpPr>
          <p:nvPr>
            <p:ph idx="1"/>
          </p:nvPr>
        </p:nvSpPr>
        <p:spPr>
          <a:xfrm>
            <a:off x="3575538" y="227542"/>
            <a:ext cx="5244934" cy="5006222"/>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323528" y="1195917"/>
            <a:ext cx="3142107" cy="4037847"/>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352172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166" y="4000500"/>
            <a:ext cx="5486400" cy="472282"/>
          </a:xfrm>
        </p:spPr>
        <p:txBody>
          <a:bodyPr anchor="b"/>
          <a:lstStyle>
            <a:lvl1pPr algn="l">
              <a:defRPr sz="1800" b="1"/>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166" y="510646"/>
            <a:ext cx="5486400" cy="3429000"/>
          </a:xfrm>
        </p:spPr>
        <p:txBody>
          <a:bodyPr/>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sv-SE"/>
              <a:t>Klicka på ikonen för att lägga till en bild</a:t>
            </a:r>
          </a:p>
        </p:txBody>
      </p:sp>
      <p:sp>
        <p:nvSpPr>
          <p:cNvPr id="4" name="Platshållare för text 3"/>
          <p:cNvSpPr>
            <a:spLocks noGrp="1"/>
          </p:cNvSpPr>
          <p:nvPr>
            <p:ph type="body" sz="half" idx="2"/>
          </p:nvPr>
        </p:nvSpPr>
        <p:spPr>
          <a:xfrm>
            <a:off x="1792166" y="4472782"/>
            <a:ext cx="5486400" cy="544958"/>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sv-SE"/>
              <a:t>Redigera format för bakgrundstext</a:t>
            </a:r>
          </a:p>
        </p:txBody>
      </p:sp>
    </p:spTree>
    <p:extLst>
      <p:ext uri="{BB962C8B-B14F-4D97-AF65-F5344CB8AC3E}">
        <p14:creationId xmlns:p14="http://schemas.microsoft.com/office/powerpoint/2010/main" val="413760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Rect"/>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9286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71139" y="317500"/>
            <a:ext cx="1921120" cy="45720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703385" y="317500"/>
            <a:ext cx="5627077" cy="457200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3065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Rect"/>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324000" y="1345331"/>
            <a:ext cx="8496472" cy="388843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Languagetext_Bildbakgrund"/>
          <p:cNvSpPr txBox="1">
            <a:spLocks noChangeArrowheads="1"/>
          </p:cNvSpPr>
          <p:nvPr userDrawn="1"/>
        </p:nvSpPr>
        <p:spPr bwMode="auto">
          <a:xfrm>
            <a:off x="2851200" y="5382000"/>
            <a:ext cx="5625969" cy="192000"/>
          </a:xfrm>
          <a:prstGeom prst="rect">
            <a:avLst/>
          </a:prstGeom>
          <a:noFill/>
          <a:ln w="12700">
            <a:noFill/>
            <a:miter lim="800000"/>
            <a:headEnd/>
            <a:tailEnd/>
          </a:ln>
          <a:effectLst/>
        </p:spPr>
        <p:txBody>
          <a:bodyPr lIns="0" tIns="41479" rIns="79767" bIns="0"/>
          <a:lstStyle/>
          <a:p>
            <a:pPr algn="r"/>
            <a:endParaRPr lang="sv-SE" sz="1200" dirty="0">
              <a:solidFill>
                <a:srgbClr val="003B79"/>
              </a:solidFill>
              <a:latin typeface="Times New Roman" pitchFamily="18" charset="0"/>
              <a:cs typeface="Times New Roman" pitchFamily="18" charset="0"/>
            </a:endParaRPr>
          </a:p>
        </p:txBody>
      </p:sp>
    </p:spTree>
    <p:extLst>
      <p:ext uri="{BB962C8B-B14F-4D97-AF65-F5344CB8AC3E}">
        <p14:creationId xmlns:p14="http://schemas.microsoft.com/office/powerpoint/2010/main" val="1705234333"/>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t bakgrund polislogotyp">
    <p:spTree>
      <p:nvGrpSpPr>
        <p:cNvPr id="1" name=""/>
        <p:cNvGrpSpPr/>
        <p:nvPr/>
      </p:nvGrpSpPr>
      <p:grpSpPr>
        <a:xfrm>
          <a:off x="0" y="0"/>
          <a:ext cx="0" cy="0"/>
          <a:chOff x="0" y="0"/>
          <a:chExt cx="0" cy="0"/>
        </a:xfrm>
      </p:grpSpPr>
      <p:sp>
        <p:nvSpPr>
          <p:cNvPr id="3" name="Logo_cover">
            <a:extLst>
              <a:ext uri="{FF2B5EF4-FFF2-40B4-BE49-F238E27FC236}">
                <a16:creationId xmlns:a16="http://schemas.microsoft.com/office/drawing/2014/main" id="{144D7F30-A8E5-428C-AA21-119FF4DB5826}"/>
              </a:ext>
            </a:extLst>
          </p:cNvPr>
          <p:cNvSpPr/>
          <p:nvPr userDrawn="1"/>
        </p:nvSpPr>
        <p:spPr bwMode="auto">
          <a:xfrm>
            <a:off x="7164288" y="248577"/>
            <a:ext cx="1760112" cy="864095"/>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ndParaRPr>
          </a:p>
        </p:txBody>
      </p:sp>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pic>
        <p:nvPicPr>
          <p:cNvPr id="8" name="Bildobjekt 3">
            <a:extLst>
              <a:ext uri="{FF2B5EF4-FFF2-40B4-BE49-F238E27FC236}">
                <a16:creationId xmlns:a16="http://schemas.microsoft.com/office/drawing/2014/main" id="{2D5626C8-B82D-1DA3-830D-C25763A3F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8372" y="438376"/>
            <a:ext cx="440614" cy="618924"/>
          </a:xfrm>
          <a:prstGeom prst="rect">
            <a:avLst/>
          </a:prstGeom>
        </p:spPr>
      </p:pic>
    </p:spTree>
    <p:extLst>
      <p:ext uri="{BB962C8B-B14F-4D97-AF65-F5344CB8AC3E}">
        <p14:creationId xmlns:p14="http://schemas.microsoft.com/office/powerpoint/2010/main" val="77001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t bakgrund ingen logotyp">
    <p:spTree>
      <p:nvGrpSpPr>
        <p:cNvPr id="1" name=""/>
        <p:cNvGrpSpPr/>
        <p:nvPr/>
      </p:nvGrpSpPr>
      <p:grpSpPr>
        <a:xfrm>
          <a:off x="0" y="0"/>
          <a:ext cx="0" cy="0"/>
          <a:chOff x="0" y="0"/>
          <a:chExt cx="0" cy="0"/>
        </a:xfrm>
      </p:grpSpPr>
      <p:sp>
        <p:nvSpPr>
          <p:cNvPr id="3" name="Logo_cover">
            <a:extLst>
              <a:ext uri="{FF2B5EF4-FFF2-40B4-BE49-F238E27FC236}">
                <a16:creationId xmlns:a16="http://schemas.microsoft.com/office/drawing/2014/main" id="{144D7F30-A8E5-428C-AA21-119FF4DB5826}"/>
              </a:ext>
            </a:extLst>
          </p:cNvPr>
          <p:cNvSpPr/>
          <p:nvPr userDrawn="1"/>
        </p:nvSpPr>
        <p:spPr bwMode="auto">
          <a:xfrm>
            <a:off x="7164288" y="248577"/>
            <a:ext cx="1760112" cy="864095"/>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a:ln>
                <a:noFill/>
              </a:ln>
              <a:solidFill>
                <a:schemeClr val="tx1"/>
              </a:solidFill>
              <a:effectLst/>
              <a:latin typeface="Arial" charset="0"/>
            </a:endParaRPr>
          </a:p>
        </p:txBody>
      </p:sp>
      <p:sp>
        <p:nvSpPr>
          <p:cNvPr id="5" name="Rectangle 8">
            <a:extLst>
              <a:ext uri="{FF2B5EF4-FFF2-40B4-BE49-F238E27FC236}">
                <a16:creationId xmlns:a16="http://schemas.microsoft.com/office/drawing/2014/main" id="{E1F2C01A-202A-4F0C-B25C-897896A6D32A}"/>
              </a:ext>
            </a:extLst>
          </p:cNvPr>
          <p:cNvSpPr>
            <a:spLocks noChangeArrowheads="1"/>
          </p:cNvSpPr>
          <p:nvPr userDrawn="1"/>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
        <p:nvSpPr>
          <p:cNvPr id="4" name="Platshållare för innehåll 2">
            <a:extLst>
              <a:ext uri="{FF2B5EF4-FFF2-40B4-BE49-F238E27FC236}">
                <a16:creationId xmlns:a16="http://schemas.microsoft.com/office/drawing/2014/main" id="{C3519407-6CF0-1450-540E-29EFDF3A287B}"/>
              </a:ext>
            </a:extLst>
          </p:cNvPr>
          <p:cNvSpPr>
            <a:spLocks noGrp="1"/>
          </p:cNvSpPr>
          <p:nvPr>
            <p:ph idx="1"/>
          </p:nvPr>
        </p:nvSpPr>
        <p:spPr>
          <a:xfrm>
            <a:off x="324000" y="1345331"/>
            <a:ext cx="8491282" cy="388843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Und_kort_ovan_linje">
            <a:extLst>
              <a:ext uri="{FF2B5EF4-FFF2-40B4-BE49-F238E27FC236}">
                <a16:creationId xmlns:a16="http://schemas.microsoft.com/office/drawing/2014/main" id="{E185FCA6-F17A-E513-4E35-14E1111B1B45}"/>
              </a:ext>
            </a:extLst>
          </p:cNvPr>
          <p:cNvSpPr txBox="1"/>
          <p:nvPr userDrawn="1"/>
        </p:nvSpPr>
        <p:spPr>
          <a:xfrm>
            <a:off x="2148472" y="5209200"/>
            <a:ext cx="6328697" cy="215444"/>
          </a:xfrm>
          <a:prstGeom prst="rect">
            <a:avLst/>
          </a:prstGeom>
          <a:noFill/>
        </p:spPr>
        <p:txBody>
          <a:bodyPr wrap="square" rtlCol="0">
            <a:spAutoFit/>
          </a:bodyPr>
          <a:lstStyle/>
          <a:p>
            <a:pPr algn="r"/>
            <a:r>
              <a:rPr lang="sv-SE" sz="800" b="0" baseline="0" dirty="0">
                <a:solidFill>
                  <a:srgbClr val="9B9B9B"/>
                </a:solidFill>
                <a:latin typeface="Arial" panose="020B0604020202020204" pitchFamily="34" charset="0"/>
                <a:cs typeface="Times New Roman" panose="02020603050405020304" pitchFamily="18" charset="0"/>
              </a:rPr>
              <a:t>Informationsklass Ej klassad</a:t>
            </a:r>
          </a:p>
        </p:txBody>
      </p:sp>
      <p:sp>
        <p:nvSpPr>
          <p:cNvPr id="7" name="DateText_Bildbakgrund">
            <a:extLst>
              <a:ext uri="{FF2B5EF4-FFF2-40B4-BE49-F238E27FC236}">
                <a16:creationId xmlns:a16="http://schemas.microsoft.com/office/drawing/2014/main" id="{F99EB5E8-F13C-7595-E273-3E8DD999248E}"/>
              </a:ext>
            </a:extLst>
          </p:cNvPr>
          <p:cNvSpPr txBox="1">
            <a:spLocks noChangeArrowheads="1"/>
          </p:cNvSpPr>
          <p:nvPr userDrawn="1"/>
        </p:nvSpPr>
        <p:spPr bwMode="auto">
          <a:xfrm>
            <a:off x="2851200" y="5382000"/>
            <a:ext cx="5625969" cy="2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1479" rIns="79767" bIns="41479">
            <a:spAutoFit/>
          </a:bodyPr>
          <a:lstStyle/>
          <a:p>
            <a:pPr algn="r"/>
            <a:endParaRPr lang="sv-SE" sz="1000" dirty="0">
              <a:latin typeface="Times New Roman" pitchFamily="18" charset="0"/>
              <a:cs typeface="Times New Roman" pitchFamily="18" charset="0"/>
            </a:endParaRPr>
          </a:p>
        </p:txBody>
      </p:sp>
      <p:sp>
        <p:nvSpPr>
          <p:cNvPr id="2" name="Rubrik1">
            <a:extLst>
              <a:ext uri="{FF2B5EF4-FFF2-40B4-BE49-F238E27FC236}">
                <a16:creationId xmlns:a16="http://schemas.microsoft.com/office/drawing/2014/main" id="{ACA3541F-1425-739A-5639-B5E1C6C9AC0D}"/>
              </a:ext>
            </a:extLst>
          </p:cNvPr>
          <p:cNvSpPr>
            <a:spLocks noGrp="1"/>
          </p:cNvSpPr>
          <p:nvPr>
            <p:ph type="title"/>
          </p:nvPr>
        </p:nvSpPr>
        <p:spPr>
          <a:xfrm>
            <a:off x="324000" y="252000"/>
            <a:ext cx="8491282" cy="952500"/>
          </a:xfrm>
        </p:spPr>
        <p:txBody>
          <a:bodyPr/>
          <a:lstStyle/>
          <a:p>
            <a:r>
              <a:rPr lang="sv-SE"/>
              <a:t>Klicka här för att ändra mall för rubrikformat</a:t>
            </a:r>
          </a:p>
        </p:txBody>
      </p:sp>
    </p:spTree>
    <p:extLst>
      <p:ext uri="{BB962C8B-B14F-4D97-AF65-F5344CB8AC3E}">
        <p14:creationId xmlns:p14="http://schemas.microsoft.com/office/powerpoint/2010/main" val="302382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435" y="3672417"/>
            <a:ext cx="7772400" cy="1135063"/>
          </a:xfrm>
        </p:spPr>
        <p:txBody>
          <a:bodyPr anchor="t"/>
          <a:lstStyle>
            <a:lvl1pPr algn="l">
              <a:defRPr sz="3500" b="1" cap="all"/>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722435" y="2422261"/>
            <a:ext cx="7772400" cy="1250156"/>
          </a:xfrm>
        </p:spPr>
        <p:txBody>
          <a:bodyPr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sv-SE"/>
              <a:t>Redigera format för bakgrundstext</a:t>
            </a:r>
          </a:p>
        </p:txBody>
      </p:sp>
    </p:spTree>
    <p:extLst>
      <p:ext uri="{BB962C8B-B14F-4D97-AF65-F5344CB8AC3E}">
        <p14:creationId xmlns:p14="http://schemas.microsoft.com/office/powerpoint/2010/main" val="271297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Rect"/>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323528" y="1345332"/>
            <a:ext cx="4176464" cy="388843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4009" y="1345332"/>
            <a:ext cx="4176463" cy="388843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7852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Rect"/>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324000" y="1843278"/>
            <a:ext cx="4175993" cy="339048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4008" y="1843278"/>
            <a:ext cx="4175992" cy="339048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2">
            <a:extLst>
              <a:ext uri="{FF2B5EF4-FFF2-40B4-BE49-F238E27FC236}">
                <a16:creationId xmlns:a16="http://schemas.microsoft.com/office/drawing/2014/main" id="{7354FFB4-E1B4-C67C-C7DE-AD1660B3C9D9}"/>
              </a:ext>
            </a:extLst>
          </p:cNvPr>
          <p:cNvSpPr>
            <a:spLocks noGrp="1"/>
          </p:cNvSpPr>
          <p:nvPr>
            <p:ph type="body" idx="10"/>
          </p:nvPr>
        </p:nvSpPr>
        <p:spPr>
          <a:xfrm>
            <a:off x="324000" y="1345332"/>
            <a:ext cx="4175993" cy="445124"/>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
        <p:nvSpPr>
          <p:cNvPr id="6" name="Platshållare för text 4">
            <a:extLst>
              <a:ext uri="{FF2B5EF4-FFF2-40B4-BE49-F238E27FC236}">
                <a16:creationId xmlns:a16="http://schemas.microsoft.com/office/drawing/2014/main" id="{F366F1E6-A17D-1CFB-0E1B-FE856C29EA1A}"/>
              </a:ext>
            </a:extLst>
          </p:cNvPr>
          <p:cNvSpPr>
            <a:spLocks noGrp="1"/>
          </p:cNvSpPr>
          <p:nvPr>
            <p:ph type="body" sz="quarter" idx="3"/>
          </p:nvPr>
        </p:nvSpPr>
        <p:spPr>
          <a:xfrm>
            <a:off x="4644008" y="1345331"/>
            <a:ext cx="4175992" cy="445124"/>
          </a:xfrm>
        </p:spPr>
        <p:txBody>
          <a:bodyPr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sv-SE"/>
              <a:t>Redigera format för bakgrundstext</a:t>
            </a:r>
          </a:p>
        </p:txBody>
      </p:sp>
    </p:spTree>
    <p:extLst>
      <p:ext uri="{BB962C8B-B14F-4D97-AF65-F5344CB8AC3E}">
        <p14:creationId xmlns:p14="http://schemas.microsoft.com/office/powerpoint/2010/main" val="73981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Rect"/>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55559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22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ubrikRect"/>
          <p:cNvSpPr>
            <a:spLocks noGrp="1" noChangeArrowheads="1"/>
          </p:cNvSpPr>
          <p:nvPr>
            <p:ph type="title"/>
          </p:nvPr>
        </p:nvSpPr>
        <p:spPr bwMode="auto">
          <a:xfrm>
            <a:off x="324000" y="252000"/>
            <a:ext cx="78105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4" tIns="39396" rIns="63814" bIns="39396" numCol="1" anchor="ctr" anchorCtr="0" compatLnSpc="1">
            <a:prstTxWarp prst="textNoShape">
              <a:avLst/>
            </a:prstTxWarp>
          </a:bodyPr>
          <a:lstStyle/>
          <a:p>
            <a:pPr lvl="0"/>
            <a:r>
              <a:rPr lang="sv-SE" dirty="0"/>
              <a:t>Rubrikområde</a:t>
            </a:r>
          </a:p>
        </p:txBody>
      </p:sp>
      <p:sp>
        <p:nvSpPr>
          <p:cNvPr id="1027" name="Rectangle 3"/>
          <p:cNvSpPr>
            <a:spLocks noGrp="1" noChangeArrowheads="1"/>
          </p:cNvSpPr>
          <p:nvPr>
            <p:ph type="body" idx="1"/>
          </p:nvPr>
        </p:nvSpPr>
        <p:spPr bwMode="auto">
          <a:xfrm>
            <a:off x="324000" y="1332176"/>
            <a:ext cx="8504986" cy="387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95" tIns="39396" rIns="70195" bIns="39396" numCol="1" anchor="t" anchorCtr="0" compatLnSpc="1">
            <a:prstTxWarp prst="textNoShape">
              <a:avLst/>
            </a:prstTxWarp>
          </a:bodyPr>
          <a:lstStyle/>
          <a:p>
            <a:pPr lvl="0"/>
            <a:r>
              <a:rPr lang="sv-SE"/>
              <a:t>Nivå ett</a:t>
            </a:r>
          </a:p>
          <a:p>
            <a:pPr lvl="1"/>
            <a:r>
              <a:rPr lang="sv-SE"/>
              <a:t>Nivå två</a:t>
            </a:r>
          </a:p>
          <a:p>
            <a:pPr lvl="2"/>
            <a:r>
              <a:rPr lang="sv-SE"/>
              <a:t>Nivå tre</a:t>
            </a:r>
          </a:p>
          <a:p>
            <a:pPr lvl="4"/>
            <a:endParaRPr lang="sv-SE"/>
          </a:p>
        </p:txBody>
      </p:sp>
      <p:sp>
        <p:nvSpPr>
          <p:cNvPr id="1032" name="Rectangle 8"/>
          <p:cNvSpPr>
            <a:spLocks noChangeArrowheads="1"/>
          </p:cNvSpPr>
          <p:nvPr/>
        </p:nvSpPr>
        <p:spPr bwMode="auto">
          <a:xfrm>
            <a:off x="8478000" y="5217584"/>
            <a:ext cx="446400" cy="24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200" tIns="39396" rIns="80200" bIns="39396">
            <a:spAutoFit/>
          </a:bodyPr>
          <a:lstStyle/>
          <a:p>
            <a:pPr algn="r">
              <a:spcBef>
                <a:spcPct val="50000"/>
              </a:spcBef>
            </a:pPr>
            <a:fld id="{FE9CE125-4B7D-4DAD-AFDF-FC7D0B70E349}" type="slidenum">
              <a:rPr lang="sv-SE" sz="1100"/>
              <a:pPr algn="r">
                <a:spcBef>
                  <a:spcPct val="50000"/>
                </a:spcBef>
              </a:pPr>
              <a:t>‹#›</a:t>
            </a:fld>
            <a:endParaRPr lang="sv-SE" sz="1100" dirty="0"/>
          </a:p>
        </p:txBody>
      </p:sp>
      <p:sp>
        <p:nvSpPr>
          <p:cNvPr id="1038" name="Languagetext_Bildbakgrund"/>
          <p:cNvSpPr txBox="1">
            <a:spLocks noChangeArrowheads="1"/>
          </p:cNvSpPr>
          <p:nvPr/>
        </p:nvSpPr>
        <p:spPr bwMode="auto">
          <a:xfrm>
            <a:off x="2236431" y="5412053"/>
            <a:ext cx="225969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sv-SE" sz="1000" dirty="0"/>
              <a:t> </a:t>
            </a:r>
          </a:p>
        </p:txBody>
      </p:sp>
      <p:sp>
        <p:nvSpPr>
          <p:cNvPr id="10" name="DateText_Bildbakgrund"/>
          <p:cNvSpPr txBox="1">
            <a:spLocks noChangeArrowheads="1"/>
          </p:cNvSpPr>
          <p:nvPr userDrawn="1"/>
        </p:nvSpPr>
        <p:spPr bwMode="auto">
          <a:xfrm>
            <a:off x="2851200" y="5382000"/>
            <a:ext cx="5625969" cy="2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1479" rIns="79767" bIns="41479">
            <a:spAutoFit/>
          </a:bodyPr>
          <a:lstStyle/>
          <a:p>
            <a:pPr algn="r"/>
            <a:r>
              <a:rPr lang="sv-SE" sz="1000" dirty="0">
                <a:latin typeface="Times New Roman" pitchFamily="18" charset="0"/>
                <a:cs typeface="Times New Roman" pitchFamily="18" charset="0"/>
              </a:rPr>
              <a:t>2024-11-21</a:t>
            </a:r>
          </a:p>
        </p:txBody>
      </p:sp>
      <p:sp>
        <p:nvSpPr>
          <p:cNvPr id="2" name="Und_kort_ovan_linje">
            <a:extLst>
              <a:ext uri="{FF2B5EF4-FFF2-40B4-BE49-F238E27FC236}">
                <a16:creationId xmlns:a16="http://schemas.microsoft.com/office/drawing/2014/main" id="{8DC99661-66FD-3DFE-0A1B-A2CDDF069027}"/>
              </a:ext>
            </a:extLst>
          </p:cNvPr>
          <p:cNvSpPr txBox="1"/>
          <p:nvPr userDrawn="1"/>
        </p:nvSpPr>
        <p:spPr>
          <a:xfrm>
            <a:off x="2148472" y="5209200"/>
            <a:ext cx="6328697" cy="215444"/>
          </a:xfrm>
          <a:prstGeom prst="rect">
            <a:avLst/>
          </a:prstGeom>
          <a:noFill/>
        </p:spPr>
        <p:txBody>
          <a:bodyPr wrap="square" rtlCol="0">
            <a:spAutoFit/>
          </a:bodyPr>
          <a:lstStyle/>
          <a:p>
            <a:pPr algn="r"/>
            <a:r>
              <a:rPr lang="sv-SE" sz="800" b="0" baseline="0" dirty="0">
                <a:solidFill>
                  <a:srgbClr val="9B9B9B"/>
                </a:solidFill>
                <a:latin typeface="Arial" panose="020B0604020202020204" pitchFamily="34" charset="0"/>
                <a:cs typeface="Times New Roman" panose="02020603050405020304" pitchFamily="18" charset="0"/>
              </a:rPr>
              <a:t>Informationsklass Ej klassad</a:t>
            </a:r>
          </a:p>
        </p:txBody>
      </p:sp>
      <p:pic>
        <p:nvPicPr>
          <p:cNvPr id="3" name="Bildobjekt 3">
            <a:extLst>
              <a:ext uri="{FF2B5EF4-FFF2-40B4-BE49-F238E27FC236}">
                <a16:creationId xmlns:a16="http://schemas.microsoft.com/office/drawing/2014/main" id="{1D9D5006-FF96-FE71-8B2E-1B361496080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8372" y="438376"/>
            <a:ext cx="440614" cy="618924"/>
          </a:xfrm>
          <a:prstGeom prst="rect">
            <a:avLst/>
          </a:prstGeom>
        </p:spPr>
      </p:pic>
      <p:pic>
        <p:nvPicPr>
          <p:cNvPr id="7" name="EUCoFin_v_old" descr="A blue flag with yellow stars&#10;&#10;Description automatically generated" hidden="1">
            <a:extLst>
              <a:ext uri="{FF2B5EF4-FFF2-40B4-BE49-F238E27FC236}">
                <a16:creationId xmlns:a16="http://schemas.microsoft.com/office/drawing/2014/main" id="{7EA6AD77-D7E9-D97B-1877-940C2C7E63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52000" y="403200"/>
            <a:ext cx="684191" cy="720000"/>
          </a:xfrm>
          <a:prstGeom prst="rect">
            <a:avLst/>
          </a:prstGeom>
        </p:spPr>
      </p:pic>
      <p:pic>
        <p:nvPicPr>
          <p:cNvPr id="9" name="EUFin_v_old" descr="A blue flag with yellow stars&#10;&#10;Description automatically generated" hidden="1">
            <a:extLst>
              <a:ext uri="{FF2B5EF4-FFF2-40B4-BE49-F238E27FC236}">
                <a16:creationId xmlns:a16="http://schemas.microsoft.com/office/drawing/2014/main" id="{2953D605-4E95-8DC6-E763-5B572FF59CB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52320" y="403128"/>
            <a:ext cx="720000" cy="720000"/>
          </a:xfrm>
          <a:prstGeom prst="rect">
            <a:avLst/>
          </a:prstGeom>
        </p:spPr>
      </p:pic>
      <p:pic>
        <p:nvPicPr>
          <p:cNvPr id="12" name="EUFin_v" hidden="1">
            <a:extLst>
              <a:ext uri="{FF2B5EF4-FFF2-40B4-BE49-F238E27FC236}">
                <a16:creationId xmlns:a16="http://schemas.microsoft.com/office/drawing/2014/main" id="{2FB77DDD-F8BB-CE46-921A-CE1DABB04025}"/>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p:blipFill>
        <p:spPr bwMode="auto">
          <a:xfrm>
            <a:off x="7452198" y="406800"/>
            <a:ext cx="7102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EUCoFin_v" hidden="1">
            <a:extLst>
              <a:ext uri="{FF2B5EF4-FFF2-40B4-BE49-F238E27FC236}">
                <a16:creationId xmlns:a16="http://schemas.microsoft.com/office/drawing/2014/main" id="{A7D81F9A-894B-619B-0791-E7B01C71AB54}"/>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p:blipFill>
        <p:spPr bwMode="auto">
          <a:xfrm>
            <a:off x="7452000" y="414152"/>
            <a:ext cx="684200" cy="71969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2" r:id="rId4"/>
    <p:sldLayoutId id="2147483651" r:id="rId5"/>
    <p:sldLayoutId id="2147483652" r:id="rId6"/>
    <p:sldLayoutId id="214748366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lvl1pPr algn="l" rtl="0" eaLnBrk="1" fontAlgn="base" hangingPunct="1">
        <a:spcBef>
          <a:spcPct val="0"/>
        </a:spcBef>
        <a:spcAft>
          <a:spcPct val="0"/>
        </a:spcAft>
        <a:defRPr sz="2800" b="1">
          <a:solidFill>
            <a:srgbClr val="165A9B"/>
          </a:solidFill>
          <a:latin typeface="+mj-lt"/>
          <a:ea typeface="+mj-ea"/>
          <a:cs typeface="+mj-cs"/>
        </a:defRPr>
      </a:lvl1pPr>
      <a:lvl2pPr algn="l" rtl="0" eaLnBrk="1" fontAlgn="base" hangingPunct="1">
        <a:spcBef>
          <a:spcPct val="0"/>
        </a:spcBef>
        <a:spcAft>
          <a:spcPct val="0"/>
        </a:spcAft>
        <a:defRPr sz="2800" b="1">
          <a:solidFill>
            <a:srgbClr val="1862A8"/>
          </a:solidFill>
          <a:latin typeface="Arial" charset="0"/>
        </a:defRPr>
      </a:lvl2pPr>
      <a:lvl3pPr algn="l" rtl="0" eaLnBrk="1" fontAlgn="base" hangingPunct="1">
        <a:spcBef>
          <a:spcPct val="0"/>
        </a:spcBef>
        <a:spcAft>
          <a:spcPct val="0"/>
        </a:spcAft>
        <a:defRPr sz="2800" b="1">
          <a:solidFill>
            <a:srgbClr val="1862A8"/>
          </a:solidFill>
          <a:latin typeface="Arial" charset="0"/>
        </a:defRPr>
      </a:lvl3pPr>
      <a:lvl4pPr algn="l" rtl="0" eaLnBrk="1" fontAlgn="base" hangingPunct="1">
        <a:spcBef>
          <a:spcPct val="0"/>
        </a:spcBef>
        <a:spcAft>
          <a:spcPct val="0"/>
        </a:spcAft>
        <a:defRPr sz="2800" b="1">
          <a:solidFill>
            <a:srgbClr val="1862A8"/>
          </a:solidFill>
          <a:latin typeface="Arial" charset="0"/>
        </a:defRPr>
      </a:lvl4pPr>
      <a:lvl5pPr algn="l" rtl="0" eaLnBrk="1" fontAlgn="base" hangingPunct="1">
        <a:spcBef>
          <a:spcPct val="0"/>
        </a:spcBef>
        <a:spcAft>
          <a:spcPct val="0"/>
        </a:spcAft>
        <a:defRPr sz="2800" b="1">
          <a:solidFill>
            <a:srgbClr val="1862A8"/>
          </a:solidFill>
          <a:latin typeface="Arial" charset="0"/>
        </a:defRPr>
      </a:lvl5pPr>
      <a:lvl6pPr marL="405216" algn="l" rtl="0" eaLnBrk="1" fontAlgn="base" hangingPunct="1">
        <a:spcBef>
          <a:spcPct val="0"/>
        </a:spcBef>
        <a:spcAft>
          <a:spcPct val="0"/>
        </a:spcAft>
        <a:defRPr sz="2800" b="1">
          <a:solidFill>
            <a:srgbClr val="1862A8"/>
          </a:solidFill>
          <a:latin typeface="Arial" charset="0"/>
        </a:defRPr>
      </a:lvl6pPr>
      <a:lvl7pPr marL="810433" algn="l" rtl="0" eaLnBrk="1" fontAlgn="base" hangingPunct="1">
        <a:spcBef>
          <a:spcPct val="0"/>
        </a:spcBef>
        <a:spcAft>
          <a:spcPct val="0"/>
        </a:spcAft>
        <a:defRPr sz="2800" b="1">
          <a:solidFill>
            <a:srgbClr val="1862A8"/>
          </a:solidFill>
          <a:latin typeface="Arial" charset="0"/>
        </a:defRPr>
      </a:lvl7pPr>
      <a:lvl8pPr marL="1215649" algn="l" rtl="0" eaLnBrk="1" fontAlgn="base" hangingPunct="1">
        <a:spcBef>
          <a:spcPct val="0"/>
        </a:spcBef>
        <a:spcAft>
          <a:spcPct val="0"/>
        </a:spcAft>
        <a:defRPr sz="2800" b="1">
          <a:solidFill>
            <a:srgbClr val="1862A8"/>
          </a:solidFill>
          <a:latin typeface="Arial" charset="0"/>
        </a:defRPr>
      </a:lvl8pPr>
      <a:lvl9pPr marL="1620865" algn="l" rtl="0" eaLnBrk="1" fontAlgn="base" hangingPunct="1">
        <a:spcBef>
          <a:spcPct val="0"/>
        </a:spcBef>
        <a:spcAft>
          <a:spcPct val="0"/>
        </a:spcAft>
        <a:defRPr sz="2800" b="1">
          <a:solidFill>
            <a:srgbClr val="1862A8"/>
          </a:solidFill>
          <a:latin typeface="Arial" charset="0"/>
        </a:defRPr>
      </a:lvl9pPr>
    </p:titleStyle>
    <p:bodyStyle>
      <a:lvl1pPr marL="168840" indent="-168840" algn="l" rtl="0" eaLnBrk="1" fontAlgn="base" hangingPunct="1">
        <a:spcBef>
          <a:spcPct val="20000"/>
        </a:spcBef>
        <a:spcAft>
          <a:spcPct val="0"/>
        </a:spcAft>
        <a:buSzPct val="100000"/>
        <a:buChar char="•"/>
        <a:defRPr sz="2100">
          <a:solidFill>
            <a:schemeClr val="tx1"/>
          </a:solidFill>
          <a:latin typeface="+mn-lt"/>
          <a:ea typeface="+mn-ea"/>
          <a:cs typeface="+mn-cs"/>
        </a:defRPr>
      </a:lvl1pPr>
      <a:lvl2pPr marL="590941" indent="-168840" algn="l" rtl="0" eaLnBrk="1" fontAlgn="base" hangingPunct="1">
        <a:spcBef>
          <a:spcPct val="20000"/>
        </a:spcBef>
        <a:spcAft>
          <a:spcPct val="0"/>
        </a:spcAft>
        <a:buSzPct val="100000"/>
        <a:buChar char="–"/>
        <a:defRPr sz="1800">
          <a:solidFill>
            <a:srgbClr val="4D4D4D"/>
          </a:solidFill>
          <a:latin typeface="+mn-lt"/>
        </a:defRPr>
      </a:lvl2pPr>
      <a:lvl3pPr marL="1046809" indent="-202608" algn="l" rtl="0" eaLnBrk="1" fontAlgn="base" hangingPunct="1">
        <a:spcBef>
          <a:spcPct val="20000"/>
        </a:spcBef>
        <a:spcAft>
          <a:spcPct val="0"/>
        </a:spcAft>
        <a:buSzPct val="100000"/>
        <a:buChar char="•"/>
        <a:defRPr sz="1400">
          <a:solidFill>
            <a:srgbClr val="4D4D4D"/>
          </a:solidFill>
          <a:latin typeface="+mn-lt"/>
        </a:defRPr>
      </a:lvl3pPr>
      <a:lvl4pPr marL="1418257" indent="-202608" algn="l" rtl="0" eaLnBrk="1" fontAlgn="base" hangingPunct="1">
        <a:spcBef>
          <a:spcPct val="20000"/>
        </a:spcBef>
        <a:spcAft>
          <a:spcPct val="0"/>
        </a:spcAft>
        <a:buSzPct val="100000"/>
        <a:buChar char="–"/>
        <a:defRPr sz="1200">
          <a:solidFill>
            <a:schemeClr val="tx1"/>
          </a:solidFill>
          <a:latin typeface="+mn-lt"/>
        </a:defRPr>
      </a:lvl4pPr>
      <a:lvl5pPr marL="1823474" indent="-202608" algn="l" rtl="0" eaLnBrk="1" fontAlgn="base" hangingPunct="1">
        <a:spcBef>
          <a:spcPct val="20000"/>
        </a:spcBef>
        <a:spcAft>
          <a:spcPct val="0"/>
        </a:spcAft>
        <a:buSzPct val="100000"/>
        <a:buChar char="»"/>
        <a:defRPr sz="1200">
          <a:solidFill>
            <a:schemeClr val="tx1"/>
          </a:solidFill>
          <a:latin typeface="+mn-lt"/>
        </a:defRPr>
      </a:lvl5pPr>
      <a:lvl6pPr marL="2228690" indent="-202608" algn="l" rtl="0" eaLnBrk="1" fontAlgn="base" hangingPunct="1">
        <a:spcBef>
          <a:spcPct val="20000"/>
        </a:spcBef>
        <a:spcAft>
          <a:spcPct val="0"/>
        </a:spcAft>
        <a:buSzPct val="100000"/>
        <a:buChar char="»"/>
        <a:defRPr sz="1200">
          <a:solidFill>
            <a:schemeClr val="tx1"/>
          </a:solidFill>
          <a:latin typeface="+mn-lt"/>
        </a:defRPr>
      </a:lvl6pPr>
      <a:lvl7pPr marL="2633906" indent="-202608" algn="l" rtl="0" eaLnBrk="1" fontAlgn="base" hangingPunct="1">
        <a:spcBef>
          <a:spcPct val="20000"/>
        </a:spcBef>
        <a:spcAft>
          <a:spcPct val="0"/>
        </a:spcAft>
        <a:buSzPct val="100000"/>
        <a:buChar char="»"/>
        <a:defRPr sz="1200">
          <a:solidFill>
            <a:schemeClr val="tx1"/>
          </a:solidFill>
          <a:latin typeface="+mn-lt"/>
        </a:defRPr>
      </a:lvl7pPr>
      <a:lvl8pPr marL="3039123" indent="-202608" algn="l" rtl="0" eaLnBrk="1" fontAlgn="base" hangingPunct="1">
        <a:spcBef>
          <a:spcPct val="20000"/>
        </a:spcBef>
        <a:spcAft>
          <a:spcPct val="0"/>
        </a:spcAft>
        <a:buSzPct val="100000"/>
        <a:buChar char="»"/>
        <a:defRPr sz="1200">
          <a:solidFill>
            <a:schemeClr val="tx1"/>
          </a:solidFill>
          <a:latin typeface="+mn-lt"/>
        </a:defRPr>
      </a:lvl8pPr>
      <a:lvl9pPr marL="3444339" indent="-202608" algn="l" rtl="0" eaLnBrk="1" fontAlgn="base" hangingPunct="1">
        <a:spcBef>
          <a:spcPct val="20000"/>
        </a:spcBef>
        <a:spcAft>
          <a:spcPct val="0"/>
        </a:spcAft>
        <a:buSzPct val="100000"/>
        <a:buChar char="»"/>
        <a:defRPr sz="1200">
          <a:solidFill>
            <a:schemeClr val="tx1"/>
          </a:solidFill>
          <a:latin typeface="+mn-lt"/>
        </a:defRPr>
      </a:lvl9pPr>
    </p:bodyStyle>
    <p:otherStyle>
      <a:defPPr>
        <a:defRPr lang="sv-SE"/>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polisen.se/vald-ar-inte-en-privatsak" TargetMode="External"/><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mailto:erika.gyllensward@polisen.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Platshållare för text 1"/>
          <p:cNvSpPr>
            <a:spLocks/>
          </p:cNvSpPr>
          <p:nvPr/>
        </p:nvSpPr>
        <p:spPr bwMode="auto">
          <a:xfrm>
            <a:off x="107504" y="2103321"/>
            <a:ext cx="8403450" cy="42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953" tIns="31907" rIns="15953" bIns="31907"/>
          <a:lstStyle/>
          <a:p>
            <a:pPr defTabSz="405216" eaLnBrk="1" hangingPunct="1">
              <a:lnSpc>
                <a:spcPts val="2216"/>
              </a:lnSpc>
            </a:pPr>
            <a:r>
              <a:rPr lang="sv-SE" sz="1900" dirty="0">
                <a:solidFill>
                  <a:srgbClr val="9B9B9B"/>
                </a:solidFill>
              </a:rPr>
              <a:t>Erika Gyllenswärd, nationell verksamhetsutvecklare Brott i nära relation</a:t>
            </a:r>
          </a:p>
          <a:p>
            <a:pPr defTabSz="405216" eaLnBrk="1" hangingPunct="1">
              <a:lnSpc>
                <a:spcPts val="2216"/>
              </a:lnSpc>
            </a:pPr>
            <a:r>
              <a:rPr lang="sv-SE" sz="1900" dirty="0">
                <a:solidFill>
                  <a:srgbClr val="9B9B9B"/>
                </a:solidFill>
              </a:rPr>
              <a:t>2024-11-21</a:t>
            </a:r>
          </a:p>
        </p:txBody>
      </p:sp>
      <p:sp>
        <p:nvSpPr>
          <p:cNvPr id="30729" name="Platshållare för text 1"/>
          <p:cNvSpPr>
            <a:spLocks/>
          </p:cNvSpPr>
          <p:nvPr/>
        </p:nvSpPr>
        <p:spPr bwMode="auto">
          <a:xfrm>
            <a:off x="0" y="625256"/>
            <a:ext cx="7956376" cy="1224130"/>
          </a:xfrm>
          <a:prstGeom prst="rect">
            <a:avLst/>
          </a:prstGeom>
          <a:noFill/>
          <a:ln>
            <a:noFill/>
          </a:ln>
          <a:extLst>
            <a:ext uri="{909E8E84-426E-40DD-AFC4-6F175D3DCCD1}">
              <a14:hiddenFill xmlns:a14="http://schemas.microsoft.com/office/drawing/2010/main">
                <a:solidFill>
                  <a:srgbClr val="1862A8"/>
                </a:solidFill>
              </a14:hiddenFill>
            </a:ext>
            <a:ext uri="{91240B29-F687-4F45-9708-019B960494DF}">
              <a14:hiddenLine xmlns:a14="http://schemas.microsoft.com/office/drawing/2010/main" w="9525">
                <a:solidFill>
                  <a:srgbClr val="1862A8"/>
                </a:solidFill>
                <a:miter lim="800000"/>
                <a:headEnd/>
                <a:tailEnd/>
              </a14:hiddenLine>
            </a:ext>
          </a:extLst>
        </p:spPr>
        <p:txBody>
          <a:bodyPr lIns="15953" tIns="31907" rIns="15953" bIns="31907" anchor="b"/>
          <a:lstStyle/>
          <a:p>
            <a:pPr defTabSz="405216" eaLnBrk="1" hangingPunct="1"/>
            <a:r>
              <a:rPr lang="sv-SE" sz="3500" b="1" dirty="0">
                <a:solidFill>
                  <a:srgbClr val="165A9B"/>
                </a:solidFill>
              </a:rPr>
              <a:t>Våld i nära relation – hur utbrett är det och vad kan grannar göra?</a:t>
            </a:r>
          </a:p>
        </p:txBody>
      </p:sp>
      <p:sp>
        <p:nvSpPr>
          <p:cNvPr id="30727" name="Blue_line"/>
          <p:cNvSpPr>
            <a:spLocks noChangeShapeType="1"/>
          </p:cNvSpPr>
          <p:nvPr/>
        </p:nvSpPr>
        <p:spPr bwMode="auto">
          <a:xfrm>
            <a:off x="0" y="2862000"/>
            <a:ext cx="9144000" cy="0"/>
          </a:xfrm>
          <a:prstGeom prst="line">
            <a:avLst/>
          </a:prstGeom>
          <a:noFill/>
          <a:ln w="203200">
            <a:solidFill>
              <a:srgbClr val="FF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sv-SE"/>
          </a:p>
        </p:txBody>
      </p:sp>
      <p:pic>
        <p:nvPicPr>
          <p:cNvPr id="3" name="EUFin_v" descr="A blue flag with yellow stars&#10;&#10;Description automatically generated" hidden="1">
            <a:extLst>
              <a:ext uri="{FF2B5EF4-FFF2-40B4-BE49-F238E27FC236}">
                <a16:creationId xmlns:a16="http://schemas.microsoft.com/office/drawing/2014/main" id="{4AACE893-38AC-8343-E58C-515F889F5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384" y="304070"/>
            <a:ext cx="1047170" cy="1060979"/>
          </a:xfrm>
          <a:prstGeom prst="rect">
            <a:avLst/>
          </a:prstGeom>
        </p:spPr>
      </p:pic>
      <p:pic>
        <p:nvPicPr>
          <p:cNvPr id="5" name="EUCoFin_v" hidden="1">
            <a:extLst>
              <a:ext uri="{FF2B5EF4-FFF2-40B4-BE49-F238E27FC236}">
                <a16:creationId xmlns:a16="http://schemas.microsoft.com/office/drawing/2014/main" id="{DB24366F-7809-1DF1-96D5-F5ADF61E9F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48400" y="306000"/>
            <a:ext cx="1008036" cy="1060796"/>
          </a:xfrm>
          <a:prstGeom prst="rect">
            <a:avLst/>
          </a:prstGeom>
        </p:spPr>
      </p:pic>
      <p:pic>
        <p:nvPicPr>
          <p:cNvPr id="6" name="Pol_bild_FS">
            <a:extLst>
              <a:ext uri="{FF2B5EF4-FFF2-40B4-BE49-F238E27FC236}">
                <a16:creationId xmlns:a16="http://schemas.microsoft.com/office/drawing/2014/main" id="{EDC2E525-7A25-43FE-BC55-1A23D7584CB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2959100"/>
            <a:ext cx="9144000" cy="279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 y="394828"/>
            <a:ext cx="8686800" cy="672389"/>
          </a:xfrm>
        </p:spPr>
        <p:txBody>
          <a:bodyPr>
            <a:normAutofit fontScale="90000"/>
          </a:bodyPr>
          <a:lstStyle/>
          <a:p>
            <a:pPr algn="ctr"/>
            <a:r>
              <a:rPr lang="sv-SE" dirty="0"/>
              <a:t>Den som i sin yrkesutövning </a:t>
            </a:r>
            <a:br>
              <a:rPr lang="sv-SE" dirty="0"/>
            </a:br>
            <a:r>
              <a:rPr lang="sv-SE" dirty="0"/>
              <a:t>möter person med aggressionsproblematik</a:t>
            </a:r>
          </a:p>
        </p:txBody>
      </p:sp>
      <p:sp>
        <p:nvSpPr>
          <p:cNvPr id="3" name="Platshållare för innehåll 2"/>
          <p:cNvSpPr>
            <a:spLocks noGrp="1"/>
          </p:cNvSpPr>
          <p:nvPr>
            <p:ph idx="1"/>
          </p:nvPr>
        </p:nvSpPr>
        <p:spPr>
          <a:xfrm>
            <a:off x="1090246" y="1561356"/>
            <a:ext cx="7564607" cy="3124944"/>
          </a:xfrm>
        </p:spPr>
        <p:txBody>
          <a:bodyPr/>
          <a:lstStyle/>
          <a:p>
            <a:endParaRPr lang="sv-SE" dirty="0"/>
          </a:p>
          <a:p>
            <a:pPr marL="0" indent="0" algn="r">
              <a:buNone/>
            </a:pPr>
            <a:r>
              <a:rPr lang="sv-SE" b="1" dirty="0"/>
              <a:t>Rutin för att informera om stöd</a:t>
            </a:r>
          </a:p>
          <a:p>
            <a:pPr algn="r"/>
            <a:endParaRPr lang="sv-SE" dirty="0"/>
          </a:p>
          <a:p>
            <a:pPr algn="r"/>
            <a:r>
              <a:rPr lang="sv-SE" dirty="0"/>
              <a:t>Socialtjänsten</a:t>
            </a:r>
          </a:p>
          <a:p>
            <a:pPr algn="r"/>
            <a:r>
              <a:rPr lang="sv-SE" dirty="0"/>
              <a:t>Nationell telefonlinje: Välj att sluta</a:t>
            </a:r>
          </a:p>
          <a:p>
            <a:pPr algn="r"/>
            <a:r>
              <a:rPr lang="sv-SE" dirty="0"/>
              <a:t>MÄN/killar.se</a:t>
            </a:r>
          </a:p>
          <a:p>
            <a:pPr algn="r"/>
            <a:r>
              <a:rPr lang="sv-SE" dirty="0"/>
              <a:t>1000 möjligheter/Ungarelationer.se</a:t>
            </a:r>
          </a:p>
          <a:p>
            <a:pPr lvl="1"/>
            <a:endParaRPr lang="sv-SE" sz="1170" i="1" dirty="0">
              <a:solidFill>
                <a:schemeClr val="accent1"/>
              </a:solidFill>
            </a:endParaRPr>
          </a:p>
          <a:p>
            <a:pPr marL="759781" lvl="2" indent="0">
              <a:buNone/>
            </a:pPr>
            <a:r>
              <a:rPr lang="sv-SE" sz="1440" i="1" dirty="0">
                <a:solidFill>
                  <a:schemeClr val="accent1"/>
                </a:solidFill>
              </a:rPr>
              <a:t>	</a:t>
            </a:r>
          </a:p>
          <a:p>
            <a:endParaRPr lang="sv-SE" dirty="0"/>
          </a:p>
          <a:p>
            <a:endParaRPr lang="sv-SE" dirty="0"/>
          </a:p>
        </p:txBody>
      </p:sp>
      <p:pic>
        <p:nvPicPr>
          <p:cNvPr id="5" name="Platshållare för innehåll 4">
            <a:extLst>
              <a:ext uri="{FF2B5EF4-FFF2-40B4-BE49-F238E27FC236}">
                <a16:creationId xmlns:a16="http://schemas.microsoft.com/office/drawing/2014/main" id="{79F3631B-31F2-4A20-A8C5-89C079915FD8}"/>
              </a:ext>
            </a:extLst>
          </p:cNvPr>
          <p:cNvPicPr>
            <a:picLocks noChangeAspect="1"/>
          </p:cNvPicPr>
          <p:nvPr/>
        </p:nvPicPr>
        <p:blipFill>
          <a:blip r:embed="rId3"/>
          <a:stretch>
            <a:fillRect/>
          </a:stretch>
        </p:blipFill>
        <p:spPr bwMode="auto">
          <a:xfrm>
            <a:off x="489147" y="1191401"/>
            <a:ext cx="3110745"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u0012896\Desktop\samverkan.png">
            <a:extLst>
              <a:ext uri="{FF2B5EF4-FFF2-40B4-BE49-F238E27FC236}">
                <a16:creationId xmlns:a16="http://schemas.microsoft.com/office/drawing/2014/main" id="{FF4A4DAB-A242-4F34-82E5-63F47FEC3B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612632"/>
            <a:ext cx="1749414" cy="1165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67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44A6B0-67AC-43F3-A914-7A8B01EDF2AB}"/>
              </a:ext>
            </a:extLst>
          </p:cNvPr>
          <p:cNvSpPr>
            <a:spLocks noGrp="1"/>
          </p:cNvSpPr>
          <p:nvPr>
            <p:ph type="title"/>
          </p:nvPr>
        </p:nvSpPr>
        <p:spPr>
          <a:xfrm>
            <a:off x="703385" y="49188"/>
            <a:ext cx="7688874" cy="1220812"/>
          </a:xfrm>
        </p:spPr>
        <p:txBody>
          <a:bodyPr/>
          <a:lstStyle/>
          <a:p>
            <a:r>
              <a:rPr lang="sv-SE" dirty="0"/>
              <a:t>NPO Beta – arbete pågår!</a:t>
            </a:r>
          </a:p>
        </p:txBody>
      </p:sp>
      <p:sp>
        <p:nvSpPr>
          <p:cNvPr id="4" name="Platshållare för innehåll 2">
            <a:extLst>
              <a:ext uri="{FF2B5EF4-FFF2-40B4-BE49-F238E27FC236}">
                <a16:creationId xmlns:a16="http://schemas.microsoft.com/office/drawing/2014/main" id="{6DC79F5B-A101-43EC-8D5C-A4A8B0BC8FCC}"/>
              </a:ext>
            </a:extLst>
          </p:cNvPr>
          <p:cNvSpPr>
            <a:spLocks noGrp="1"/>
          </p:cNvSpPr>
          <p:nvPr>
            <p:ph idx="1"/>
          </p:nvPr>
        </p:nvSpPr>
        <p:spPr>
          <a:xfrm>
            <a:off x="35496" y="1129309"/>
            <a:ext cx="8355273" cy="3760192"/>
          </a:xfrm>
        </p:spPr>
        <p:txBody>
          <a:bodyPr/>
          <a:lstStyle/>
          <a:p>
            <a:pPr>
              <a:spcAft>
                <a:spcPts val="1200"/>
              </a:spcAft>
            </a:pPr>
            <a:r>
              <a:rPr lang="sv-SE" dirty="0"/>
              <a:t>Polisregionerna är självständiga i utformningen av arbetet </a:t>
            </a:r>
          </a:p>
          <a:p>
            <a:pPr>
              <a:spcAft>
                <a:spcPts val="1200"/>
              </a:spcAft>
            </a:pPr>
            <a:r>
              <a:rPr lang="sv-SE" dirty="0"/>
              <a:t>Internt nätverk - varje polisregion har utsedda personer </a:t>
            </a:r>
          </a:p>
          <a:p>
            <a:pPr>
              <a:spcAft>
                <a:spcPts val="1200"/>
              </a:spcAft>
            </a:pPr>
            <a:r>
              <a:rPr lang="sv-SE" dirty="0"/>
              <a:t>Hubbar;</a:t>
            </a:r>
          </a:p>
          <a:p>
            <a:pPr lvl="1">
              <a:spcAft>
                <a:spcPts val="1200"/>
              </a:spcAft>
              <a:buFont typeface="Wingdings" panose="05000000000000000000" pitchFamily="2" charset="2"/>
              <a:buChar char="Ø"/>
            </a:pPr>
            <a:r>
              <a:rPr lang="sv-SE" dirty="0" err="1"/>
              <a:t>Operativitet</a:t>
            </a:r>
            <a:endParaRPr lang="sv-SE" dirty="0"/>
          </a:p>
          <a:p>
            <a:pPr lvl="1">
              <a:spcAft>
                <a:spcPts val="1200"/>
              </a:spcAft>
              <a:buFont typeface="Wingdings" panose="05000000000000000000" pitchFamily="2" charset="2"/>
              <a:buChar char="Ø"/>
            </a:pPr>
            <a:r>
              <a:rPr lang="sv-SE" dirty="0"/>
              <a:t>Metod</a:t>
            </a:r>
          </a:p>
          <a:p>
            <a:pPr lvl="1">
              <a:spcAft>
                <a:spcPts val="1200"/>
              </a:spcAft>
              <a:buFont typeface="Wingdings" panose="05000000000000000000" pitchFamily="2" charset="2"/>
              <a:buChar char="Ø"/>
            </a:pPr>
            <a:r>
              <a:rPr lang="sv-SE" dirty="0"/>
              <a:t>Kommunikation</a:t>
            </a:r>
          </a:p>
          <a:p>
            <a:pPr lvl="1">
              <a:spcAft>
                <a:spcPts val="1200"/>
              </a:spcAft>
              <a:buFont typeface="Wingdings" panose="05000000000000000000" pitchFamily="2" charset="2"/>
              <a:buChar char="Ø"/>
            </a:pPr>
            <a:r>
              <a:rPr lang="sv-SE" dirty="0"/>
              <a:t>Lägesbild (informationsförsörjning)</a:t>
            </a:r>
          </a:p>
          <a:p>
            <a:pPr lvl="1">
              <a:spcAft>
                <a:spcPts val="1200"/>
              </a:spcAft>
              <a:buFont typeface="Wingdings" panose="05000000000000000000" pitchFamily="2" charset="2"/>
              <a:buChar char="Ø"/>
            </a:pPr>
            <a:r>
              <a:rPr lang="sv-SE" dirty="0"/>
              <a:t>Analys/haverikommission</a:t>
            </a:r>
          </a:p>
          <a:p>
            <a:pPr marL="422101" lvl="1" indent="0">
              <a:spcAft>
                <a:spcPts val="1200"/>
              </a:spcAft>
              <a:buNone/>
            </a:pPr>
            <a:r>
              <a:rPr lang="sv-SE" sz="1400" i="1" dirty="0">
                <a:solidFill>
                  <a:schemeClr val="accent1"/>
                </a:solidFill>
              </a:rPr>
              <a:t>		</a:t>
            </a:r>
            <a:r>
              <a:rPr lang="sv-SE" sz="1400" i="1">
                <a:solidFill>
                  <a:schemeClr val="accent1"/>
                </a:solidFill>
              </a:rPr>
              <a:t>		”</a:t>
            </a:r>
            <a:r>
              <a:rPr lang="sv-SE" sz="1400" i="1" dirty="0">
                <a:solidFill>
                  <a:schemeClr val="accent1"/>
                </a:solidFill>
              </a:rPr>
              <a:t>Miss my </a:t>
            </a:r>
            <a:r>
              <a:rPr lang="sv-SE" sz="1400" i="1" dirty="0" err="1">
                <a:solidFill>
                  <a:schemeClr val="accent1"/>
                </a:solidFill>
              </a:rPr>
              <a:t>mum</a:t>
            </a:r>
            <a:r>
              <a:rPr lang="sv-SE" sz="1400" i="1" dirty="0">
                <a:solidFill>
                  <a:schemeClr val="accent1"/>
                </a:solidFill>
              </a:rPr>
              <a:t>”</a:t>
            </a:r>
          </a:p>
        </p:txBody>
      </p:sp>
      <p:pic>
        <p:nvPicPr>
          <p:cNvPr id="5" name="Platshållare för innehåll 3">
            <a:extLst>
              <a:ext uri="{FF2B5EF4-FFF2-40B4-BE49-F238E27FC236}">
                <a16:creationId xmlns:a16="http://schemas.microsoft.com/office/drawing/2014/main" id="{E9EE22DD-E177-44EE-8A3F-C7458270BCA0}"/>
              </a:ext>
            </a:extLst>
          </p:cNvPr>
          <p:cNvPicPr>
            <a:picLocks noChangeAspect="1"/>
          </p:cNvPicPr>
          <p:nvPr/>
        </p:nvPicPr>
        <p:blipFill>
          <a:blip r:embed="rId2"/>
          <a:stretch>
            <a:fillRect/>
          </a:stretch>
        </p:blipFill>
        <p:spPr bwMode="auto">
          <a:xfrm>
            <a:off x="5024723" y="2624081"/>
            <a:ext cx="4121225" cy="309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183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DE6406-0726-49B6-9616-8C3308C51E8B}"/>
              </a:ext>
            </a:extLst>
          </p:cNvPr>
          <p:cNvSpPr>
            <a:spLocks noGrp="1"/>
          </p:cNvSpPr>
          <p:nvPr>
            <p:ph type="title"/>
          </p:nvPr>
        </p:nvSpPr>
        <p:spPr/>
        <p:txBody>
          <a:bodyPr/>
          <a:lstStyle/>
          <a:p>
            <a:pPr algn="ctr"/>
            <a:r>
              <a:rPr lang="sv-SE" dirty="0"/>
              <a:t>Sekretessbrytande regler</a:t>
            </a:r>
            <a:br>
              <a:rPr lang="sv-SE" dirty="0"/>
            </a:br>
            <a:r>
              <a:rPr lang="sv-SE" dirty="0"/>
              <a:t>MÖJLIGHETER</a:t>
            </a:r>
          </a:p>
        </p:txBody>
      </p:sp>
      <p:sp>
        <p:nvSpPr>
          <p:cNvPr id="3" name="Platshållare för innehåll 2">
            <a:extLst>
              <a:ext uri="{FF2B5EF4-FFF2-40B4-BE49-F238E27FC236}">
                <a16:creationId xmlns:a16="http://schemas.microsoft.com/office/drawing/2014/main" id="{38EB4B2E-0959-47B8-8742-F9C35508FE7E}"/>
              </a:ext>
            </a:extLst>
          </p:cNvPr>
          <p:cNvSpPr>
            <a:spLocks noGrp="1"/>
          </p:cNvSpPr>
          <p:nvPr>
            <p:ph idx="1"/>
          </p:nvPr>
        </p:nvSpPr>
        <p:spPr>
          <a:xfrm>
            <a:off x="0" y="1332177"/>
            <a:ext cx="4788025" cy="4065323"/>
          </a:xfrm>
        </p:spPr>
        <p:txBody>
          <a:bodyPr/>
          <a:lstStyle/>
          <a:p>
            <a:pPr marL="0" indent="0">
              <a:buNone/>
            </a:pPr>
            <a:r>
              <a:rPr lang="sv-SE" sz="2400" b="1" dirty="0"/>
              <a:t>Sekretesslagen 10 kap. 18 c §; </a:t>
            </a:r>
          </a:p>
          <a:p>
            <a:r>
              <a:rPr lang="sv-SE" dirty="0"/>
              <a:t>Socialtjänst och hälso- och sjukvård</a:t>
            </a:r>
          </a:p>
          <a:p>
            <a:r>
              <a:rPr lang="sv-SE" b="1" i="1" dirty="0"/>
              <a:t>Får</a:t>
            </a:r>
            <a:r>
              <a:rPr lang="sv-SE" dirty="0"/>
              <a:t> lämna uppgifter till Polisen</a:t>
            </a:r>
          </a:p>
          <a:p>
            <a:r>
              <a:rPr lang="sv-SE" dirty="0"/>
              <a:t>Syfte: förebygga allvarliga brott </a:t>
            </a:r>
          </a:p>
          <a:p>
            <a:r>
              <a:rPr lang="sv-SE" dirty="0"/>
              <a:t>Minst 1 år i straffskalan</a:t>
            </a:r>
          </a:p>
          <a:p>
            <a:pPr marL="0" indent="0">
              <a:buNone/>
            </a:pPr>
            <a:endParaRPr lang="sv-SE" i="1" dirty="0">
              <a:solidFill>
                <a:schemeClr val="accent1"/>
              </a:solidFill>
            </a:endParaRPr>
          </a:p>
          <a:p>
            <a:pPr marL="0" indent="0">
              <a:buNone/>
            </a:pPr>
            <a:endParaRPr lang="sv-SE" i="1" dirty="0">
              <a:solidFill>
                <a:schemeClr val="accent1"/>
              </a:solidFill>
            </a:endParaRPr>
          </a:p>
          <a:p>
            <a:pPr marL="0" indent="0">
              <a:buNone/>
            </a:pPr>
            <a:r>
              <a:rPr lang="sv-SE" i="1" dirty="0">
                <a:solidFill>
                  <a:schemeClr val="accent1"/>
                </a:solidFill>
              </a:rPr>
              <a:t>			</a:t>
            </a:r>
          </a:p>
          <a:p>
            <a:pPr marL="0" indent="0">
              <a:buNone/>
            </a:pPr>
            <a:r>
              <a:rPr lang="sv-SE" i="1" dirty="0">
                <a:solidFill>
                  <a:schemeClr val="accent1"/>
                </a:solidFill>
              </a:rPr>
              <a:t>			</a:t>
            </a:r>
          </a:p>
          <a:p>
            <a:pPr marL="0" indent="0">
              <a:buNone/>
            </a:pPr>
            <a:r>
              <a:rPr lang="sv-SE" i="1" dirty="0">
                <a:solidFill>
                  <a:schemeClr val="accent1"/>
                </a:solidFill>
              </a:rPr>
              <a:t>			</a:t>
            </a:r>
          </a:p>
          <a:p>
            <a:pPr marL="0" indent="0">
              <a:buNone/>
            </a:pPr>
            <a:r>
              <a:rPr lang="sv-SE" i="1" dirty="0">
                <a:solidFill>
                  <a:schemeClr val="accent1"/>
                </a:solidFill>
              </a:rPr>
              <a:t>			”Set </a:t>
            </a:r>
            <a:r>
              <a:rPr lang="sv-SE" i="1" dirty="0" err="1">
                <a:solidFill>
                  <a:schemeClr val="accent1"/>
                </a:solidFill>
              </a:rPr>
              <a:t>me</a:t>
            </a:r>
            <a:r>
              <a:rPr lang="sv-SE" i="1" dirty="0">
                <a:solidFill>
                  <a:schemeClr val="accent1"/>
                </a:solidFill>
              </a:rPr>
              <a:t> </a:t>
            </a:r>
            <a:r>
              <a:rPr lang="sv-SE" i="1" dirty="0" err="1">
                <a:solidFill>
                  <a:schemeClr val="accent1"/>
                </a:solidFill>
              </a:rPr>
              <a:t>free</a:t>
            </a:r>
            <a:r>
              <a:rPr lang="sv-SE" i="1" dirty="0">
                <a:solidFill>
                  <a:schemeClr val="accent1"/>
                </a:solidFill>
              </a:rPr>
              <a:t>”</a:t>
            </a:r>
          </a:p>
        </p:txBody>
      </p:sp>
      <p:pic>
        <p:nvPicPr>
          <p:cNvPr id="4" name="Platshållare för innehåll 3">
            <a:extLst>
              <a:ext uri="{FF2B5EF4-FFF2-40B4-BE49-F238E27FC236}">
                <a16:creationId xmlns:a16="http://schemas.microsoft.com/office/drawing/2014/main" id="{BE9698E2-B516-41E7-BC74-66561377B655}"/>
              </a:ext>
            </a:extLst>
          </p:cNvPr>
          <p:cNvPicPr>
            <a:picLocks noChangeAspect="1"/>
          </p:cNvPicPr>
          <p:nvPr/>
        </p:nvPicPr>
        <p:blipFill>
          <a:blip r:embed="rId2"/>
          <a:stretch>
            <a:fillRect/>
          </a:stretch>
        </p:blipFill>
        <p:spPr bwMode="auto">
          <a:xfrm>
            <a:off x="4788025" y="2448018"/>
            <a:ext cx="4355975" cy="326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31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1029A25-A246-4406-96BC-E8F46F96B6A8}"/>
              </a:ext>
            </a:extLst>
          </p:cNvPr>
          <p:cNvPicPr>
            <a:picLocks noChangeAspect="1"/>
          </p:cNvPicPr>
          <p:nvPr/>
        </p:nvPicPr>
        <p:blipFill>
          <a:blip r:embed="rId2"/>
          <a:stretch>
            <a:fillRect/>
          </a:stretch>
        </p:blipFill>
        <p:spPr>
          <a:xfrm>
            <a:off x="2627784" y="40478"/>
            <a:ext cx="3960440" cy="5533436"/>
          </a:xfrm>
          <a:prstGeom prst="rect">
            <a:avLst/>
          </a:prstGeom>
        </p:spPr>
      </p:pic>
    </p:spTree>
    <p:extLst>
      <p:ext uri="{BB962C8B-B14F-4D97-AF65-F5344CB8AC3E}">
        <p14:creationId xmlns:p14="http://schemas.microsoft.com/office/powerpoint/2010/main" val="396326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0FD70C-6DCE-4C71-9693-B0AA8B97F79B}"/>
              </a:ext>
            </a:extLst>
          </p:cNvPr>
          <p:cNvSpPr>
            <a:spLocks noGrp="1"/>
          </p:cNvSpPr>
          <p:nvPr>
            <p:ph type="title"/>
          </p:nvPr>
        </p:nvSpPr>
        <p:spPr>
          <a:xfrm>
            <a:off x="703385" y="121196"/>
            <a:ext cx="7688874" cy="720080"/>
          </a:xfrm>
        </p:spPr>
        <p:txBody>
          <a:bodyPr/>
          <a:lstStyle/>
          <a:p>
            <a:pPr algn="ctr"/>
            <a:r>
              <a:rPr lang="sv-SE" dirty="0"/>
              <a:t>Forts. Sekretessbrytande regler</a:t>
            </a:r>
            <a:br>
              <a:rPr lang="sv-SE" dirty="0"/>
            </a:br>
            <a:r>
              <a:rPr lang="sv-SE" dirty="0"/>
              <a:t>MÖJLIGHETER</a:t>
            </a:r>
          </a:p>
        </p:txBody>
      </p:sp>
      <p:sp>
        <p:nvSpPr>
          <p:cNvPr id="3" name="Platshållare för innehåll 2">
            <a:extLst>
              <a:ext uri="{FF2B5EF4-FFF2-40B4-BE49-F238E27FC236}">
                <a16:creationId xmlns:a16="http://schemas.microsoft.com/office/drawing/2014/main" id="{52059A76-D967-401A-9E92-432EDD9FA6A5}"/>
              </a:ext>
            </a:extLst>
          </p:cNvPr>
          <p:cNvSpPr>
            <a:spLocks noGrp="1"/>
          </p:cNvSpPr>
          <p:nvPr>
            <p:ph idx="1"/>
          </p:nvPr>
        </p:nvSpPr>
        <p:spPr>
          <a:xfrm>
            <a:off x="1" y="1057300"/>
            <a:ext cx="8316416" cy="4392488"/>
          </a:xfrm>
        </p:spPr>
        <p:txBody>
          <a:bodyPr/>
          <a:lstStyle/>
          <a:p>
            <a:pPr marL="0" indent="0">
              <a:buNone/>
            </a:pPr>
            <a:r>
              <a:rPr lang="sv-SE" sz="2400" b="1" dirty="0"/>
              <a:t>Socialtjänstlagen 14 kap. </a:t>
            </a:r>
            <a:r>
              <a:rPr lang="sv-SE" sz="2400" b="1"/>
              <a:t>1 </a:t>
            </a:r>
            <a:r>
              <a:rPr lang="sv-SE" sz="2400" b="1" dirty="0"/>
              <a:t>§</a:t>
            </a:r>
            <a:r>
              <a:rPr lang="sv-SE" sz="2400" dirty="0"/>
              <a:t>; </a:t>
            </a:r>
          </a:p>
          <a:p>
            <a:r>
              <a:rPr lang="sv-SE" sz="2000" dirty="0"/>
              <a:t>Polis, skola, hälso- och sjukvård </a:t>
            </a:r>
          </a:p>
          <a:p>
            <a:r>
              <a:rPr lang="sv-SE" sz="2000" dirty="0"/>
              <a:t>Skyldiga anmäla om det råder misstanke att ett barn (ålder 0–18 år) far illa eller riskerar att fara illa</a:t>
            </a:r>
          </a:p>
          <a:p>
            <a:endParaRPr lang="sv-SE" sz="2000" b="1" dirty="0"/>
          </a:p>
          <a:p>
            <a:pPr marL="0" indent="0">
              <a:buNone/>
            </a:pPr>
            <a:r>
              <a:rPr lang="sv-SE" sz="2400" b="1" dirty="0"/>
              <a:t>Sekretesslagen </a:t>
            </a:r>
          </a:p>
          <a:p>
            <a:pPr marL="0" indent="0">
              <a:buNone/>
            </a:pPr>
            <a:r>
              <a:rPr lang="sv-SE" sz="2400" b="1" dirty="0"/>
              <a:t>Generalklausulen 10 kap. 27 §</a:t>
            </a:r>
            <a:r>
              <a:rPr lang="sv-SE" sz="2400" dirty="0"/>
              <a:t>; </a:t>
            </a:r>
          </a:p>
          <a:p>
            <a:r>
              <a:rPr lang="sv-SE" sz="2000" dirty="0"/>
              <a:t>Individuell bedömning, individens intresse väger                            tyngre än den generella sekretessen som råder                            mellan myndigheter	          </a:t>
            </a:r>
          </a:p>
          <a:p>
            <a:pPr marL="3241731" lvl="8" indent="0">
              <a:buNone/>
            </a:pPr>
            <a:r>
              <a:rPr lang="sv-SE" sz="2000" i="1" dirty="0">
                <a:solidFill>
                  <a:schemeClr val="accent1"/>
                </a:solidFill>
              </a:rPr>
              <a:t>           </a:t>
            </a:r>
          </a:p>
          <a:p>
            <a:pPr marL="3241731" lvl="8" indent="0">
              <a:buNone/>
            </a:pPr>
            <a:r>
              <a:rPr lang="sv-SE" sz="2000" i="1" dirty="0">
                <a:solidFill>
                  <a:schemeClr val="accent1"/>
                </a:solidFill>
              </a:rPr>
              <a:t>	 ”Set </a:t>
            </a:r>
            <a:r>
              <a:rPr lang="sv-SE" sz="2000" i="1" dirty="0" err="1">
                <a:solidFill>
                  <a:schemeClr val="accent1"/>
                </a:solidFill>
              </a:rPr>
              <a:t>me</a:t>
            </a:r>
            <a:r>
              <a:rPr lang="sv-SE" sz="2000" i="1" dirty="0">
                <a:solidFill>
                  <a:schemeClr val="accent1"/>
                </a:solidFill>
              </a:rPr>
              <a:t> </a:t>
            </a:r>
            <a:r>
              <a:rPr lang="sv-SE" sz="2000" i="1" dirty="0" err="1">
                <a:solidFill>
                  <a:schemeClr val="accent1"/>
                </a:solidFill>
              </a:rPr>
              <a:t>free</a:t>
            </a:r>
            <a:r>
              <a:rPr lang="sv-SE" sz="2000" i="1" dirty="0">
                <a:solidFill>
                  <a:schemeClr val="accent1"/>
                </a:solidFill>
              </a:rPr>
              <a:t>”</a:t>
            </a:r>
          </a:p>
          <a:p>
            <a:endParaRPr lang="sv-SE" dirty="0"/>
          </a:p>
        </p:txBody>
      </p:sp>
      <p:pic>
        <p:nvPicPr>
          <p:cNvPr id="4" name="Platshållare för innehåll 3">
            <a:extLst>
              <a:ext uri="{FF2B5EF4-FFF2-40B4-BE49-F238E27FC236}">
                <a16:creationId xmlns:a16="http://schemas.microsoft.com/office/drawing/2014/main" id="{AE889570-71D7-4F31-B06F-9B535EFC619A}"/>
              </a:ext>
            </a:extLst>
          </p:cNvPr>
          <p:cNvPicPr>
            <a:picLocks noChangeAspect="1"/>
          </p:cNvPicPr>
          <p:nvPr/>
        </p:nvPicPr>
        <p:blipFill>
          <a:blip r:embed="rId2"/>
          <a:stretch>
            <a:fillRect/>
          </a:stretch>
        </p:blipFill>
        <p:spPr bwMode="auto">
          <a:xfrm>
            <a:off x="5959647" y="2785516"/>
            <a:ext cx="3184353" cy="292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86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84BCD33-BF02-425E-9A06-1C2701E2AEB4}"/>
              </a:ext>
            </a:extLst>
          </p:cNvPr>
          <p:cNvPicPr>
            <a:picLocks noChangeAspect="1"/>
          </p:cNvPicPr>
          <p:nvPr/>
        </p:nvPicPr>
        <p:blipFill>
          <a:blip r:embed="rId2"/>
          <a:stretch>
            <a:fillRect/>
          </a:stretch>
        </p:blipFill>
        <p:spPr>
          <a:xfrm>
            <a:off x="6430142" y="825499"/>
            <a:ext cx="2653883" cy="5715000"/>
          </a:xfrm>
          <a:prstGeom prst="rect">
            <a:avLst/>
          </a:prstGeom>
        </p:spPr>
      </p:pic>
      <p:sp>
        <p:nvSpPr>
          <p:cNvPr id="2" name="Rubrik 1">
            <a:extLst>
              <a:ext uri="{FF2B5EF4-FFF2-40B4-BE49-F238E27FC236}">
                <a16:creationId xmlns:a16="http://schemas.microsoft.com/office/drawing/2014/main" id="{DAE17521-BE9C-4C94-B4C5-5D1A0CB9CE4A}"/>
              </a:ext>
            </a:extLst>
          </p:cNvPr>
          <p:cNvSpPr>
            <a:spLocks noGrp="1"/>
          </p:cNvSpPr>
          <p:nvPr>
            <p:ph type="title"/>
          </p:nvPr>
        </p:nvSpPr>
        <p:spPr>
          <a:xfrm>
            <a:off x="703385" y="0"/>
            <a:ext cx="7688874" cy="1270000"/>
          </a:xfrm>
        </p:spPr>
        <p:txBody>
          <a:bodyPr/>
          <a:lstStyle/>
          <a:p>
            <a:r>
              <a:rPr lang="sv-SE" dirty="0" err="1"/>
              <a:t>Fridsinsatser</a:t>
            </a:r>
            <a:r>
              <a:rPr lang="sv-SE" dirty="0"/>
              <a:t> - dörrknackningsinsats</a:t>
            </a:r>
          </a:p>
        </p:txBody>
      </p:sp>
      <p:sp>
        <p:nvSpPr>
          <p:cNvPr id="3" name="Platshållare för innehåll 2">
            <a:extLst>
              <a:ext uri="{FF2B5EF4-FFF2-40B4-BE49-F238E27FC236}">
                <a16:creationId xmlns:a16="http://schemas.microsoft.com/office/drawing/2014/main" id="{8E5D314F-BA34-4F42-9142-761766904160}"/>
              </a:ext>
            </a:extLst>
          </p:cNvPr>
          <p:cNvSpPr>
            <a:spLocks noGrp="1"/>
          </p:cNvSpPr>
          <p:nvPr>
            <p:ph idx="1"/>
          </p:nvPr>
        </p:nvSpPr>
        <p:spPr>
          <a:xfrm>
            <a:off x="107504" y="985293"/>
            <a:ext cx="8928991" cy="3904208"/>
          </a:xfrm>
        </p:spPr>
        <p:txBody>
          <a:bodyPr/>
          <a:lstStyle/>
          <a:p>
            <a:r>
              <a:rPr lang="sv-SE" dirty="0"/>
              <a:t>Mål; </a:t>
            </a:r>
          </a:p>
          <a:p>
            <a:pPr lvl="1">
              <a:buFont typeface="Wingdings" panose="05000000000000000000" pitchFamily="2" charset="2"/>
              <a:buChar char="Ø"/>
            </a:pPr>
            <a:r>
              <a:rPr lang="sv-SE" dirty="0"/>
              <a:t>Minska våld i nära relationer</a:t>
            </a:r>
          </a:p>
          <a:p>
            <a:pPr lvl="1">
              <a:buFont typeface="Wingdings" panose="05000000000000000000" pitchFamily="2" charset="2"/>
              <a:buChar char="Ø"/>
            </a:pPr>
            <a:r>
              <a:rPr lang="sv-SE" dirty="0"/>
              <a:t>Skapa fler kapabla väktare</a:t>
            </a:r>
          </a:p>
          <a:p>
            <a:pPr lvl="1">
              <a:buFont typeface="Wingdings" panose="05000000000000000000" pitchFamily="2" charset="2"/>
              <a:buChar char="Ø"/>
            </a:pPr>
            <a:r>
              <a:rPr lang="sv-SE" dirty="0"/>
              <a:t>Stärkt förtroende för polis/socialtjänst hos medborgarna </a:t>
            </a:r>
          </a:p>
          <a:p>
            <a:endParaRPr lang="sv-SE" dirty="0"/>
          </a:p>
          <a:p>
            <a:endParaRPr lang="sv-SE" b="1" dirty="0">
              <a:highlight>
                <a:srgbClr val="FFFF00"/>
              </a:highlight>
            </a:endParaRPr>
          </a:p>
          <a:p>
            <a:endParaRPr lang="sv-SE" b="1" dirty="0">
              <a:highlight>
                <a:srgbClr val="FFFF00"/>
              </a:highlight>
            </a:endParaRPr>
          </a:p>
          <a:p>
            <a:endParaRPr lang="sv-SE" b="1" dirty="0">
              <a:highlight>
                <a:srgbClr val="FFFF00"/>
              </a:highlight>
            </a:endParaRPr>
          </a:p>
          <a:p>
            <a:endParaRPr lang="sv-SE" b="1" dirty="0">
              <a:highlight>
                <a:srgbClr val="FFFF00"/>
              </a:highlight>
            </a:endParaRPr>
          </a:p>
          <a:p>
            <a:endParaRPr lang="sv-SE" b="1" dirty="0">
              <a:highlight>
                <a:srgbClr val="FFFF00"/>
              </a:highlight>
            </a:endParaRPr>
          </a:p>
          <a:p>
            <a:pPr marL="422101" lvl="1" indent="0">
              <a:buNone/>
            </a:pPr>
            <a:endParaRPr lang="sv-SE" dirty="0"/>
          </a:p>
        </p:txBody>
      </p:sp>
      <p:pic>
        <p:nvPicPr>
          <p:cNvPr id="4" name="Bildobjekt 3">
            <a:extLst>
              <a:ext uri="{FF2B5EF4-FFF2-40B4-BE49-F238E27FC236}">
                <a16:creationId xmlns:a16="http://schemas.microsoft.com/office/drawing/2014/main" id="{C574BF10-416E-45ED-9F00-A6019B931864}"/>
              </a:ext>
            </a:extLst>
          </p:cNvPr>
          <p:cNvPicPr>
            <a:picLocks noChangeAspect="1"/>
          </p:cNvPicPr>
          <p:nvPr/>
        </p:nvPicPr>
        <p:blipFill>
          <a:blip r:embed="rId3"/>
          <a:stretch>
            <a:fillRect/>
          </a:stretch>
        </p:blipFill>
        <p:spPr>
          <a:xfrm>
            <a:off x="2391474" y="3145532"/>
            <a:ext cx="1689029" cy="2313494"/>
          </a:xfrm>
          <a:prstGeom prst="rect">
            <a:avLst/>
          </a:prstGeom>
        </p:spPr>
      </p:pic>
      <p:pic>
        <p:nvPicPr>
          <p:cNvPr id="5" name="Bildobjekt 4">
            <a:extLst>
              <a:ext uri="{FF2B5EF4-FFF2-40B4-BE49-F238E27FC236}">
                <a16:creationId xmlns:a16="http://schemas.microsoft.com/office/drawing/2014/main" id="{6942B205-B4FB-452A-AEA1-2D478FDA6313}"/>
              </a:ext>
            </a:extLst>
          </p:cNvPr>
          <p:cNvPicPr>
            <a:picLocks noChangeAspect="1"/>
          </p:cNvPicPr>
          <p:nvPr/>
        </p:nvPicPr>
        <p:blipFill>
          <a:blip r:embed="rId4"/>
          <a:stretch>
            <a:fillRect/>
          </a:stretch>
        </p:blipFill>
        <p:spPr>
          <a:xfrm>
            <a:off x="4397921" y="2756789"/>
            <a:ext cx="4120587" cy="2922608"/>
          </a:xfrm>
          <a:prstGeom prst="rect">
            <a:avLst/>
          </a:prstGeom>
        </p:spPr>
      </p:pic>
      <p:pic>
        <p:nvPicPr>
          <p:cNvPr id="7" name="Bildobjekt 6">
            <a:extLst>
              <a:ext uri="{FF2B5EF4-FFF2-40B4-BE49-F238E27FC236}">
                <a16:creationId xmlns:a16="http://schemas.microsoft.com/office/drawing/2014/main" id="{A8ED401F-5444-4111-A704-ACDEEE05DA2F}"/>
              </a:ext>
            </a:extLst>
          </p:cNvPr>
          <p:cNvPicPr>
            <a:picLocks noChangeAspect="1"/>
          </p:cNvPicPr>
          <p:nvPr/>
        </p:nvPicPr>
        <p:blipFill>
          <a:blip r:embed="rId5"/>
          <a:stretch>
            <a:fillRect/>
          </a:stretch>
        </p:blipFill>
        <p:spPr>
          <a:xfrm>
            <a:off x="642333" y="2756789"/>
            <a:ext cx="991514" cy="2118534"/>
          </a:xfrm>
          <a:prstGeom prst="rect">
            <a:avLst/>
          </a:prstGeom>
        </p:spPr>
      </p:pic>
    </p:spTree>
    <p:extLst>
      <p:ext uri="{BB962C8B-B14F-4D97-AF65-F5344CB8AC3E}">
        <p14:creationId xmlns:p14="http://schemas.microsoft.com/office/powerpoint/2010/main" val="262765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F9021B2-BC3D-4603-B781-98937F50C82B}"/>
              </a:ext>
            </a:extLst>
          </p:cNvPr>
          <p:cNvPicPr>
            <a:picLocks noChangeAspect="1"/>
          </p:cNvPicPr>
          <p:nvPr/>
        </p:nvPicPr>
        <p:blipFill>
          <a:blip r:embed="rId2"/>
          <a:stretch>
            <a:fillRect/>
          </a:stretch>
        </p:blipFill>
        <p:spPr>
          <a:xfrm>
            <a:off x="2537427" y="0"/>
            <a:ext cx="4069146" cy="5715000"/>
          </a:xfrm>
          <a:prstGeom prst="rect">
            <a:avLst/>
          </a:prstGeom>
        </p:spPr>
      </p:pic>
    </p:spTree>
    <p:extLst>
      <p:ext uri="{BB962C8B-B14F-4D97-AF65-F5344CB8AC3E}">
        <p14:creationId xmlns:p14="http://schemas.microsoft.com/office/powerpoint/2010/main" val="3045274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D5D6FC-00FB-4784-B4D2-AAAD9BC79DB8}"/>
              </a:ext>
            </a:extLst>
          </p:cNvPr>
          <p:cNvSpPr>
            <a:spLocks noGrp="1"/>
          </p:cNvSpPr>
          <p:nvPr>
            <p:ph type="title"/>
          </p:nvPr>
        </p:nvSpPr>
        <p:spPr/>
        <p:txBody>
          <a:bodyPr/>
          <a:lstStyle/>
          <a:p>
            <a:pPr algn="ctr"/>
            <a:r>
              <a:rPr lang="sv-SE" dirty="0"/>
              <a:t>Folder </a:t>
            </a:r>
            <a:br>
              <a:rPr lang="sv-SE" dirty="0"/>
            </a:br>
            <a:r>
              <a:rPr lang="sv-SE" dirty="0"/>
              <a:t>Stöd vid våld och övergrepp</a:t>
            </a:r>
          </a:p>
        </p:txBody>
      </p:sp>
      <p:pic>
        <p:nvPicPr>
          <p:cNvPr id="4" name="Platshållare för innehåll 3">
            <a:extLst>
              <a:ext uri="{FF2B5EF4-FFF2-40B4-BE49-F238E27FC236}">
                <a16:creationId xmlns:a16="http://schemas.microsoft.com/office/drawing/2014/main" id="{E3D381E9-E0E5-444F-91BC-11AB0456631E}"/>
              </a:ext>
            </a:extLst>
          </p:cNvPr>
          <p:cNvPicPr>
            <a:picLocks noGrp="1" noChangeAspect="1"/>
          </p:cNvPicPr>
          <p:nvPr>
            <p:ph idx="1"/>
          </p:nvPr>
        </p:nvPicPr>
        <p:blipFill rotWithShape="1">
          <a:blip r:embed="rId2"/>
          <a:srcRect l="27416" r="26883"/>
          <a:stretch/>
        </p:blipFill>
        <p:spPr>
          <a:xfrm>
            <a:off x="917727" y="1633364"/>
            <a:ext cx="2448272" cy="3557587"/>
          </a:xfrm>
          <a:prstGeom prst="rect">
            <a:avLst/>
          </a:prstGeom>
          <a:ln>
            <a:solidFill>
              <a:schemeClr val="tx1"/>
            </a:solidFill>
          </a:ln>
        </p:spPr>
      </p:pic>
      <p:pic>
        <p:nvPicPr>
          <p:cNvPr id="1026" name="Picture 2" descr="image0.jpeg">
            <a:extLst>
              <a:ext uri="{FF2B5EF4-FFF2-40B4-BE49-F238E27FC236}">
                <a16:creationId xmlns:a16="http://schemas.microsoft.com/office/drawing/2014/main" id="{8A50C0B3-AEEC-49EB-9713-8ACFD9EC6E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17" b="12500"/>
          <a:stretch/>
        </p:blipFill>
        <p:spPr bwMode="auto">
          <a:xfrm>
            <a:off x="4307633" y="1993404"/>
            <a:ext cx="4608512"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371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27B2A1F-A19F-4C58-BAD8-55CB0D107810}"/>
              </a:ext>
            </a:extLst>
          </p:cNvPr>
          <p:cNvPicPr>
            <a:picLocks noChangeAspect="1"/>
          </p:cNvPicPr>
          <p:nvPr/>
        </p:nvPicPr>
        <p:blipFill>
          <a:blip r:embed="rId2"/>
          <a:stretch>
            <a:fillRect/>
          </a:stretch>
        </p:blipFill>
        <p:spPr>
          <a:xfrm>
            <a:off x="2411760" y="0"/>
            <a:ext cx="3888431" cy="5580076"/>
          </a:xfrm>
          <a:prstGeom prst="rect">
            <a:avLst/>
          </a:prstGeom>
        </p:spPr>
      </p:pic>
    </p:spTree>
    <p:extLst>
      <p:ext uri="{BB962C8B-B14F-4D97-AF65-F5344CB8AC3E}">
        <p14:creationId xmlns:p14="http://schemas.microsoft.com/office/powerpoint/2010/main" val="23002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349325-7A70-4F35-91A6-F0B661A9DA1D}"/>
              </a:ext>
            </a:extLst>
          </p:cNvPr>
          <p:cNvSpPr>
            <a:spLocks noGrp="1"/>
          </p:cNvSpPr>
          <p:nvPr>
            <p:ph type="title"/>
          </p:nvPr>
        </p:nvSpPr>
        <p:spPr/>
        <p:txBody>
          <a:bodyPr/>
          <a:lstStyle/>
          <a:p>
            <a:r>
              <a:rPr lang="sv-SE" sz="2600" dirty="0"/>
              <a:t>Kampanj: kommunikationsmål och målgrupper</a:t>
            </a:r>
          </a:p>
        </p:txBody>
      </p:sp>
      <p:sp>
        <p:nvSpPr>
          <p:cNvPr id="3" name="Platshållare för innehåll 2">
            <a:extLst>
              <a:ext uri="{FF2B5EF4-FFF2-40B4-BE49-F238E27FC236}">
                <a16:creationId xmlns:a16="http://schemas.microsoft.com/office/drawing/2014/main" id="{9FC8B116-8E84-42B8-8B4F-539A75445DD5}"/>
              </a:ext>
            </a:extLst>
          </p:cNvPr>
          <p:cNvSpPr>
            <a:spLocks noGrp="1"/>
          </p:cNvSpPr>
          <p:nvPr>
            <p:ph idx="1"/>
          </p:nvPr>
        </p:nvSpPr>
        <p:spPr>
          <a:xfrm>
            <a:off x="703384" y="1129308"/>
            <a:ext cx="8189095" cy="2520280"/>
          </a:xfrm>
        </p:spPr>
        <p:txBody>
          <a:bodyPr/>
          <a:lstStyle/>
          <a:p>
            <a:pPr marL="0" indent="0">
              <a:buNone/>
            </a:pPr>
            <a:r>
              <a:rPr lang="sv-SE" sz="1800" b="1" dirty="0"/>
              <a:t>Kommunikationen ska:  </a:t>
            </a:r>
          </a:p>
          <a:p>
            <a:pPr lvl="1"/>
            <a:r>
              <a:rPr lang="sv-SE" sz="1400" dirty="0"/>
              <a:t>tydliggöra att mäns våld mot kvinnor är grova brott </a:t>
            </a:r>
          </a:p>
          <a:p>
            <a:pPr lvl="1"/>
            <a:r>
              <a:rPr lang="sv-SE" sz="1400" dirty="0"/>
              <a:t>tydliggöra att polisen sätter ökat fokus på våldsutövaren </a:t>
            </a:r>
          </a:p>
          <a:p>
            <a:pPr lvl="1"/>
            <a:r>
              <a:rPr lang="sv-SE" sz="1400" dirty="0"/>
              <a:t>kommunikativt stärka polisens prioritering om mäns våld mot kvinnor  </a:t>
            </a:r>
          </a:p>
          <a:p>
            <a:pPr lvl="1"/>
            <a:r>
              <a:rPr lang="sv-SE" sz="1400" dirty="0"/>
              <a:t>öka benägenheten att kontakta polisen om man är utsatt för brott i nära relation eller sexualbrott </a:t>
            </a:r>
          </a:p>
          <a:p>
            <a:pPr lvl="1"/>
            <a:r>
              <a:rPr lang="sv-SE" sz="1400" dirty="0"/>
              <a:t>synliggöra barnens perspektiv i våld i nära relationer</a:t>
            </a:r>
          </a:p>
          <a:p>
            <a:pPr lvl="1"/>
            <a:r>
              <a:rPr lang="sv-SE" sz="1400" dirty="0"/>
              <a:t>öka benägenheten att tipsa polisen om man misstänker brott</a:t>
            </a:r>
          </a:p>
          <a:p>
            <a:pPr lvl="1"/>
            <a:r>
              <a:rPr lang="sv-SE" sz="1400" dirty="0"/>
              <a:t>ska också tydliggöra barnperspektivet; barnfridsbrottet och barns utsatthet i familjen.</a:t>
            </a:r>
          </a:p>
          <a:p>
            <a:pPr marL="0" indent="0">
              <a:buNone/>
            </a:pPr>
            <a:r>
              <a:rPr lang="sv-SE" sz="1800" b="1" dirty="0"/>
              <a:t>Målgrupper: </a:t>
            </a:r>
          </a:p>
          <a:p>
            <a:pPr lvl="1"/>
            <a:r>
              <a:rPr lang="sv-SE" sz="1400" dirty="0"/>
              <a:t>Våldsutsatta</a:t>
            </a:r>
          </a:p>
          <a:p>
            <a:pPr lvl="1"/>
            <a:r>
              <a:rPr lang="sv-SE" sz="1400" dirty="0"/>
              <a:t>Våldsutövare</a:t>
            </a:r>
          </a:p>
          <a:p>
            <a:pPr lvl="1"/>
            <a:r>
              <a:rPr lang="sv-SE" sz="1400" dirty="0"/>
              <a:t>Vittnen</a:t>
            </a:r>
          </a:p>
          <a:p>
            <a:pPr lvl="1"/>
            <a:r>
              <a:rPr lang="sv-SE" sz="1400" dirty="0"/>
              <a:t>Polisanställda och samverkanspartners</a:t>
            </a:r>
          </a:p>
        </p:txBody>
      </p:sp>
    </p:spTree>
    <p:extLst>
      <p:ext uri="{BB962C8B-B14F-4D97-AF65-F5344CB8AC3E}">
        <p14:creationId xmlns:p14="http://schemas.microsoft.com/office/powerpoint/2010/main" val="70219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49B65A-E8C9-4EFD-8B18-BB13024BE415}"/>
              </a:ext>
            </a:extLst>
          </p:cNvPr>
          <p:cNvSpPr>
            <a:spLocks noGrp="1"/>
          </p:cNvSpPr>
          <p:nvPr>
            <p:ph type="title"/>
          </p:nvPr>
        </p:nvSpPr>
        <p:spPr/>
        <p:txBody>
          <a:bodyPr/>
          <a:lstStyle/>
          <a:p>
            <a:r>
              <a:rPr lang="sv-SE" sz="3960" dirty="0"/>
              <a:t>Polismyndighetens uppdrag</a:t>
            </a:r>
          </a:p>
        </p:txBody>
      </p:sp>
      <p:sp>
        <p:nvSpPr>
          <p:cNvPr id="3" name="Platshållare för innehåll 2">
            <a:extLst>
              <a:ext uri="{FF2B5EF4-FFF2-40B4-BE49-F238E27FC236}">
                <a16:creationId xmlns:a16="http://schemas.microsoft.com/office/drawing/2014/main" id="{2546AF95-8CFD-4DDF-8B8E-5F018DE21BDD}"/>
              </a:ext>
            </a:extLst>
          </p:cNvPr>
          <p:cNvSpPr>
            <a:spLocks noGrp="1"/>
          </p:cNvSpPr>
          <p:nvPr>
            <p:ph idx="1"/>
          </p:nvPr>
        </p:nvSpPr>
        <p:spPr/>
        <p:txBody>
          <a:bodyPr/>
          <a:lstStyle/>
          <a:p>
            <a:endParaRPr lang="sv-SE" sz="3240" dirty="0"/>
          </a:p>
          <a:p>
            <a:r>
              <a:rPr lang="sv-SE" sz="3240" dirty="0"/>
              <a:t>Förebygga</a:t>
            </a:r>
          </a:p>
          <a:p>
            <a:r>
              <a:rPr lang="sv-SE" sz="3240" dirty="0"/>
              <a:t>Utreda och lagföra</a:t>
            </a:r>
          </a:p>
          <a:p>
            <a:r>
              <a:rPr lang="sv-SE" sz="3240" dirty="0"/>
              <a:t>Service och information</a:t>
            </a:r>
          </a:p>
        </p:txBody>
      </p:sp>
    </p:spTree>
    <p:extLst>
      <p:ext uri="{BB962C8B-B14F-4D97-AF65-F5344CB8AC3E}">
        <p14:creationId xmlns:p14="http://schemas.microsoft.com/office/powerpoint/2010/main" val="332796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F05DE5-3D38-4B29-B7D6-72D9FF895A51}"/>
              </a:ext>
            </a:extLst>
          </p:cNvPr>
          <p:cNvSpPr>
            <a:spLocks noGrp="1"/>
          </p:cNvSpPr>
          <p:nvPr>
            <p:ph type="title"/>
          </p:nvPr>
        </p:nvSpPr>
        <p:spPr>
          <a:xfrm>
            <a:off x="299837" y="104800"/>
            <a:ext cx="8304611" cy="952500"/>
          </a:xfrm>
        </p:spPr>
        <p:txBody>
          <a:bodyPr/>
          <a:lstStyle/>
          <a:p>
            <a:r>
              <a:rPr lang="sv-SE" dirty="0"/>
              <a:t>Våld är inte en privatsak</a:t>
            </a:r>
          </a:p>
        </p:txBody>
      </p:sp>
      <p:pic>
        <p:nvPicPr>
          <p:cNvPr id="4" name="Bildobjekt 3">
            <a:extLst>
              <a:ext uri="{FF2B5EF4-FFF2-40B4-BE49-F238E27FC236}">
                <a16:creationId xmlns:a16="http://schemas.microsoft.com/office/drawing/2014/main" id="{2C8168FC-0424-46B4-94C4-CA4F074ED1FF}"/>
              </a:ext>
            </a:extLst>
          </p:cNvPr>
          <p:cNvPicPr>
            <a:picLocks noChangeAspect="1"/>
          </p:cNvPicPr>
          <p:nvPr/>
        </p:nvPicPr>
        <p:blipFill>
          <a:blip r:embed="rId2"/>
          <a:stretch>
            <a:fillRect/>
          </a:stretch>
        </p:blipFill>
        <p:spPr>
          <a:xfrm>
            <a:off x="5805731" y="453430"/>
            <a:ext cx="3256913" cy="4669110"/>
          </a:xfrm>
          <a:prstGeom prst="rect">
            <a:avLst/>
          </a:prstGeom>
        </p:spPr>
      </p:pic>
      <p:pic>
        <p:nvPicPr>
          <p:cNvPr id="8" name="Bildobjekt 7">
            <a:extLst>
              <a:ext uri="{FF2B5EF4-FFF2-40B4-BE49-F238E27FC236}">
                <a16:creationId xmlns:a16="http://schemas.microsoft.com/office/drawing/2014/main" id="{3AAC00CD-22F7-4B3D-940E-71E2F57E6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8" y="929680"/>
            <a:ext cx="1799088" cy="1799088"/>
          </a:xfrm>
          <a:prstGeom prst="rect">
            <a:avLst/>
          </a:prstGeom>
        </p:spPr>
      </p:pic>
      <p:pic>
        <p:nvPicPr>
          <p:cNvPr id="9" name="Bildobjekt 8">
            <a:extLst>
              <a:ext uri="{FF2B5EF4-FFF2-40B4-BE49-F238E27FC236}">
                <a16:creationId xmlns:a16="http://schemas.microsoft.com/office/drawing/2014/main" id="{E3A0CC35-5824-4559-8183-93F5DDEC0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7" y="2889011"/>
            <a:ext cx="1806259" cy="1806259"/>
          </a:xfrm>
          <a:prstGeom prst="rect">
            <a:avLst/>
          </a:prstGeom>
        </p:spPr>
      </p:pic>
      <p:pic>
        <p:nvPicPr>
          <p:cNvPr id="10" name="Bildobjekt 9">
            <a:extLst>
              <a:ext uri="{FF2B5EF4-FFF2-40B4-BE49-F238E27FC236}">
                <a16:creationId xmlns:a16="http://schemas.microsoft.com/office/drawing/2014/main" id="{DAEE7BC2-FB9A-4FC5-9D12-C367CA5DC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9712" y="929680"/>
            <a:ext cx="1776313" cy="1799088"/>
          </a:xfrm>
          <a:prstGeom prst="rect">
            <a:avLst/>
          </a:prstGeom>
        </p:spPr>
      </p:pic>
      <p:pic>
        <p:nvPicPr>
          <p:cNvPr id="11" name="Bildobjekt 10">
            <a:extLst>
              <a:ext uri="{FF2B5EF4-FFF2-40B4-BE49-F238E27FC236}">
                <a16:creationId xmlns:a16="http://schemas.microsoft.com/office/drawing/2014/main" id="{88E33149-753F-49C7-82DF-79A3920463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9001" y="929680"/>
            <a:ext cx="1799088" cy="1799088"/>
          </a:xfrm>
          <a:prstGeom prst="rect">
            <a:avLst/>
          </a:prstGeom>
        </p:spPr>
      </p:pic>
      <p:pic>
        <p:nvPicPr>
          <p:cNvPr id="12" name="Bildobjekt 11">
            <a:extLst>
              <a:ext uri="{FF2B5EF4-FFF2-40B4-BE49-F238E27FC236}">
                <a16:creationId xmlns:a16="http://schemas.microsoft.com/office/drawing/2014/main" id="{116BCBA5-8F37-48FF-87ED-D271956CEC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2889011"/>
            <a:ext cx="1783392" cy="1806258"/>
          </a:xfrm>
          <a:prstGeom prst="rect">
            <a:avLst/>
          </a:prstGeom>
        </p:spPr>
      </p:pic>
      <p:sp>
        <p:nvSpPr>
          <p:cNvPr id="3" name="textruta 2">
            <a:extLst>
              <a:ext uri="{FF2B5EF4-FFF2-40B4-BE49-F238E27FC236}">
                <a16:creationId xmlns:a16="http://schemas.microsoft.com/office/drawing/2014/main" id="{38DABFE1-CD6A-4579-B88C-649AB4817BBF}"/>
              </a:ext>
            </a:extLst>
          </p:cNvPr>
          <p:cNvSpPr txBox="1"/>
          <p:nvPr/>
        </p:nvSpPr>
        <p:spPr>
          <a:xfrm>
            <a:off x="3763104" y="2903374"/>
            <a:ext cx="1961024" cy="2123658"/>
          </a:xfrm>
          <a:prstGeom prst="rect">
            <a:avLst/>
          </a:prstGeom>
          <a:noFill/>
        </p:spPr>
        <p:txBody>
          <a:bodyPr wrap="square" rtlCol="0">
            <a:spAutoFit/>
          </a:bodyPr>
          <a:lstStyle/>
          <a:p>
            <a:r>
              <a:rPr lang="sv-SE" sz="1200" b="1" dirty="0"/>
              <a:t>Kampanjen pågår under november till januari.</a:t>
            </a:r>
            <a:r>
              <a:rPr lang="sv-SE" sz="1200" dirty="0"/>
              <a:t> Huvudfilm (60 sek): </a:t>
            </a:r>
            <a:r>
              <a:rPr lang="sv-SE" sz="1200" dirty="0">
                <a:hlinkClick r:id="rId8"/>
              </a:rPr>
              <a:t>polisen.se/vald-ar-inte-en-privatsak</a:t>
            </a:r>
            <a:r>
              <a:rPr lang="sv-SE" sz="1200" dirty="0"/>
              <a:t> </a:t>
            </a:r>
          </a:p>
          <a:p>
            <a:r>
              <a:rPr lang="sv-SE" sz="1200" dirty="0"/>
              <a:t>Material för spridning: kortfilmer (15 sek), affisch, flyer, bilder och berättelser för sociala medier. </a:t>
            </a:r>
            <a:br>
              <a:rPr lang="sv-SE" sz="1200" dirty="0"/>
            </a:br>
            <a:endParaRPr lang="sv-SE" sz="1200" dirty="0"/>
          </a:p>
        </p:txBody>
      </p:sp>
    </p:spTree>
    <p:extLst>
      <p:ext uri="{BB962C8B-B14F-4D97-AF65-F5344CB8AC3E}">
        <p14:creationId xmlns:p14="http://schemas.microsoft.com/office/powerpoint/2010/main" val="260903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Frågor - Dialog</a:t>
            </a:r>
            <a:endParaRPr lang="sv-SE" dirty="0"/>
          </a:p>
        </p:txBody>
      </p:sp>
      <p:sp>
        <p:nvSpPr>
          <p:cNvPr id="3" name="Platshållare för innehåll 2"/>
          <p:cNvSpPr>
            <a:spLocks noGrp="1"/>
          </p:cNvSpPr>
          <p:nvPr>
            <p:ph idx="1"/>
          </p:nvPr>
        </p:nvSpPr>
        <p:spPr>
          <a:xfrm>
            <a:off x="628650" y="1654969"/>
            <a:ext cx="7886700" cy="3774281"/>
          </a:xfrm>
        </p:spPr>
        <p:txBody>
          <a:bodyPr>
            <a:normAutofit/>
          </a:bodyPr>
          <a:lstStyle/>
          <a:p>
            <a:r>
              <a:rPr lang="sv-SE" dirty="0">
                <a:hlinkClick r:id="rId2"/>
              </a:rPr>
              <a:t>erika.gyllensward@polisen.se</a:t>
            </a:r>
            <a:endParaRPr lang="sv-SE" dirty="0"/>
          </a:p>
          <a:p>
            <a:r>
              <a:rPr lang="sv-SE" dirty="0"/>
              <a:t>0738-41 43 68</a:t>
            </a:r>
          </a:p>
          <a:p>
            <a:endParaRPr lang="sv-SE" dirty="0"/>
          </a:p>
          <a:p>
            <a:endParaRPr lang="sv-SE" dirty="0"/>
          </a:p>
          <a:p>
            <a:endParaRPr lang="sv-SE" dirty="0"/>
          </a:p>
          <a:p>
            <a:endParaRPr lang="sv-SE" dirty="0"/>
          </a:p>
          <a:p>
            <a:endParaRPr lang="sv-SE" dirty="0"/>
          </a:p>
          <a:p>
            <a:endParaRPr lang="sv-SE" dirty="0"/>
          </a:p>
          <a:p>
            <a:pPr marL="0" indent="0">
              <a:buNone/>
            </a:pPr>
            <a:r>
              <a:rPr lang="sv-SE" sz="1800" dirty="0"/>
              <a:t>            	                 </a:t>
            </a:r>
            <a:r>
              <a:rPr lang="sv-SE" sz="2400" dirty="0"/>
              <a:t> </a:t>
            </a:r>
            <a:r>
              <a:rPr lang="sv-SE" sz="2400" i="1" dirty="0">
                <a:solidFill>
                  <a:schemeClr val="accent1"/>
                </a:solidFill>
              </a:rPr>
              <a:t>”Ljuset i tunneln</a:t>
            </a:r>
            <a:r>
              <a:rPr lang="sv-SE" sz="1800" i="1" dirty="0">
                <a:solidFill>
                  <a:schemeClr val="accent1"/>
                </a:solidFill>
              </a:rPr>
              <a:t>”</a:t>
            </a:r>
          </a:p>
          <a:p>
            <a:endParaRPr lang="sv-SE" dirty="0"/>
          </a:p>
        </p:txBody>
      </p:sp>
      <p:pic>
        <p:nvPicPr>
          <p:cNvPr id="4" name="Picture 2" descr="Somewhere safe!&#10;Sold.">
            <a:extLst>
              <a:ext uri="{FF2B5EF4-FFF2-40B4-BE49-F238E27FC236}">
                <a16:creationId xmlns:a16="http://schemas.microsoft.com/office/drawing/2014/main" id="{42AEB3FE-9D56-4ECB-8E32-A0C1064EB5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1" r="12025"/>
          <a:stretch/>
        </p:blipFill>
        <p:spPr bwMode="auto">
          <a:xfrm>
            <a:off x="5067440" y="1757616"/>
            <a:ext cx="4048934" cy="3950711"/>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33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013E28-F191-4E33-8603-1E80880D7ADD}"/>
              </a:ext>
            </a:extLst>
          </p:cNvPr>
          <p:cNvSpPr>
            <a:spLocks noGrp="1"/>
          </p:cNvSpPr>
          <p:nvPr>
            <p:ph type="title"/>
          </p:nvPr>
        </p:nvSpPr>
        <p:spPr>
          <a:xfrm>
            <a:off x="703385" y="409228"/>
            <a:ext cx="7688874" cy="773186"/>
          </a:xfrm>
        </p:spPr>
        <p:txBody>
          <a:bodyPr/>
          <a:lstStyle/>
          <a:p>
            <a:pPr algn="ctr"/>
            <a:r>
              <a:rPr lang="sv-SE" dirty="0"/>
              <a:t>Våld i nära relation</a:t>
            </a:r>
            <a:br>
              <a:rPr lang="sv-SE" dirty="0"/>
            </a:br>
            <a:endParaRPr lang="sv-SE" sz="2000" dirty="0"/>
          </a:p>
        </p:txBody>
      </p:sp>
      <p:sp>
        <p:nvSpPr>
          <p:cNvPr id="3" name="Platshållare för innehåll 2">
            <a:extLst>
              <a:ext uri="{FF2B5EF4-FFF2-40B4-BE49-F238E27FC236}">
                <a16:creationId xmlns:a16="http://schemas.microsoft.com/office/drawing/2014/main" id="{1D750FD6-4CF9-406B-97C5-0E5DFA615F44}"/>
              </a:ext>
            </a:extLst>
          </p:cNvPr>
          <p:cNvSpPr>
            <a:spLocks noGrp="1"/>
          </p:cNvSpPr>
          <p:nvPr>
            <p:ph idx="1"/>
          </p:nvPr>
        </p:nvSpPr>
        <p:spPr>
          <a:xfrm>
            <a:off x="3203848" y="1201317"/>
            <a:ext cx="6048671" cy="3168351"/>
          </a:xfrm>
        </p:spPr>
        <p:txBody>
          <a:bodyPr/>
          <a:lstStyle/>
          <a:p>
            <a:pPr marL="0" indent="0">
              <a:spcAft>
                <a:spcPts val="0"/>
              </a:spcAft>
              <a:buNone/>
            </a:pPr>
            <a:r>
              <a:rPr lang="sv-SE" sz="1800" dirty="0">
                <a:latin typeface="+mj-lt"/>
                <a:ea typeface="Calibri" panose="020F0502020204030204" pitchFamily="34" charset="0"/>
              </a:rPr>
              <a:t>Definition i enlighet med Europarådets Istanbulkonvention</a:t>
            </a:r>
            <a:r>
              <a:rPr lang="sv-SE" sz="3200" i="1" dirty="0">
                <a:latin typeface="Arial Narrow" panose="020B0606020202030204" pitchFamily="34" charset="0"/>
                <a:ea typeface="Calibri" panose="020F0502020204030204" pitchFamily="34" charset="0"/>
              </a:rPr>
              <a:t> </a:t>
            </a:r>
          </a:p>
          <a:p>
            <a:pPr marL="0" indent="0">
              <a:spcAft>
                <a:spcPts val="0"/>
              </a:spcAft>
              <a:buNone/>
            </a:pPr>
            <a:r>
              <a:rPr lang="sv-SE" sz="3200" i="1" dirty="0">
                <a:latin typeface="Arial Narrow" panose="020B0606020202030204" pitchFamily="34" charset="0"/>
                <a:ea typeface="Calibri" panose="020F0502020204030204" pitchFamily="34" charset="0"/>
              </a:rPr>
              <a:t>Våld i nära relation definieras som    handlingar som innefattar fysiskt, psykiskt, digitalt, sexuellt eller ekonomiskt våld och som utförs mot en nuvarande eller tidigare partner </a:t>
            </a:r>
            <a:r>
              <a:rPr lang="sv-SE" i="1" dirty="0">
                <a:solidFill>
                  <a:schemeClr val="accent1"/>
                </a:solidFill>
                <a:latin typeface="Arial Narrow" panose="020B0606020202030204" pitchFamily="34" charset="0"/>
                <a:ea typeface="Calibri" panose="020F0502020204030204" pitchFamily="34" charset="0"/>
              </a:rPr>
              <a:t>	</a:t>
            </a:r>
          </a:p>
          <a:p>
            <a:pPr marL="0" indent="0">
              <a:spcAft>
                <a:spcPts val="0"/>
              </a:spcAft>
              <a:buNone/>
            </a:pPr>
            <a:endParaRPr lang="sv-SE" i="1" dirty="0">
              <a:solidFill>
                <a:schemeClr val="accent1"/>
              </a:solidFill>
              <a:latin typeface="Arial Narrow" panose="020B0606020202030204" pitchFamily="34" charset="0"/>
              <a:ea typeface="Calibri" panose="020F0502020204030204" pitchFamily="34" charset="0"/>
            </a:endParaRPr>
          </a:p>
          <a:p>
            <a:pPr marL="0" indent="0">
              <a:spcAft>
                <a:spcPts val="0"/>
              </a:spcAft>
              <a:buNone/>
            </a:pPr>
            <a:r>
              <a:rPr lang="sv-SE" i="1" dirty="0">
                <a:solidFill>
                  <a:schemeClr val="accent1"/>
                </a:solidFill>
                <a:latin typeface="Arial Narrow" panose="020B0606020202030204" pitchFamily="34" charset="0"/>
                <a:ea typeface="Calibri" panose="020F0502020204030204" pitchFamily="34" charset="0"/>
              </a:rPr>
              <a:t>”Han slår mig invändigt”</a:t>
            </a:r>
          </a:p>
          <a:p>
            <a:endParaRPr lang="sv-SE" dirty="0"/>
          </a:p>
        </p:txBody>
      </p:sp>
      <p:pic>
        <p:nvPicPr>
          <p:cNvPr id="4" name="Bildobjekt 3">
            <a:extLst>
              <a:ext uri="{FF2B5EF4-FFF2-40B4-BE49-F238E27FC236}">
                <a16:creationId xmlns:a16="http://schemas.microsoft.com/office/drawing/2014/main" id="{F652103E-0069-43AB-94E5-161F2C2EC69D}"/>
              </a:ext>
            </a:extLst>
          </p:cNvPr>
          <p:cNvPicPr>
            <a:picLocks noChangeAspect="1"/>
          </p:cNvPicPr>
          <p:nvPr/>
        </p:nvPicPr>
        <p:blipFill>
          <a:blip r:embed="rId3"/>
          <a:stretch>
            <a:fillRect/>
          </a:stretch>
        </p:blipFill>
        <p:spPr>
          <a:xfrm>
            <a:off x="10965" y="1223773"/>
            <a:ext cx="3192884" cy="3431476"/>
          </a:xfrm>
          <a:prstGeom prst="rect">
            <a:avLst/>
          </a:prstGeom>
        </p:spPr>
      </p:pic>
    </p:spTree>
    <p:extLst>
      <p:ext uri="{BB962C8B-B14F-4D97-AF65-F5344CB8AC3E}">
        <p14:creationId xmlns:p14="http://schemas.microsoft.com/office/powerpoint/2010/main" val="239197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0A91C5-36AD-4E66-AE09-ED45EBAA443A}"/>
              </a:ext>
            </a:extLst>
          </p:cNvPr>
          <p:cNvSpPr>
            <a:spLocks noGrp="1"/>
          </p:cNvSpPr>
          <p:nvPr>
            <p:ph type="title"/>
          </p:nvPr>
        </p:nvSpPr>
        <p:spPr/>
        <p:txBody>
          <a:bodyPr/>
          <a:lstStyle/>
          <a:p>
            <a:pPr algn="ctr"/>
            <a:r>
              <a:rPr lang="sv-SE" dirty="0"/>
              <a:t>Våld i nära relationer</a:t>
            </a:r>
          </a:p>
        </p:txBody>
      </p:sp>
      <p:sp>
        <p:nvSpPr>
          <p:cNvPr id="3" name="Platshållare för innehåll 2">
            <a:extLst>
              <a:ext uri="{FF2B5EF4-FFF2-40B4-BE49-F238E27FC236}">
                <a16:creationId xmlns:a16="http://schemas.microsoft.com/office/drawing/2014/main" id="{7939F191-AC98-43BF-A040-4A0A3D5FC20B}"/>
              </a:ext>
            </a:extLst>
          </p:cNvPr>
          <p:cNvSpPr>
            <a:spLocks noGrp="1"/>
          </p:cNvSpPr>
          <p:nvPr>
            <p:ph idx="1"/>
          </p:nvPr>
        </p:nvSpPr>
        <p:spPr>
          <a:xfrm>
            <a:off x="1" y="1057302"/>
            <a:ext cx="5957644" cy="4248472"/>
          </a:xfrm>
        </p:spPr>
        <p:txBody>
          <a:bodyPr/>
          <a:lstStyle/>
          <a:p>
            <a:pPr marL="0" indent="0">
              <a:buNone/>
            </a:pPr>
            <a:r>
              <a:rPr lang="sv-SE" sz="3200" i="1" dirty="0">
                <a:latin typeface="Arial Narrow" panose="020B0606020202030204" pitchFamily="34" charset="0"/>
              </a:rPr>
              <a:t>Våld är varje handling riktad mot en annan person, som genom denna handling skadar, smärtar, skrämmer eller kränker, får denna person att göra något mot sin vilja eller avstå från att göra något den vill.</a:t>
            </a:r>
          </a:p>
          <a:p>
            <a:endParaRPr lang="sv-SE" dirty="0"/>
          </a:p>
          <a:p>
            <a:r>
              <a:rPr lang="sv-SE" dirty="0"/>
              <a:t>Per </a:t>
            </a:r>
            <a:r>
              <a:rPr lang="sv-SE" dirty="0" err="1"/>
              <a:t>Isdal</a:t>
            </a:r>
            <a:r>
              <a:rPr lang="sv-SE" dirty="0"/>
              <a:t> (2001), </a:t>
            </a:r>
            <a:r>
              <a:rPr lang="sv-SE" i="1" dirty="0"/>
              <a:t>Meningen med våld</a:t>
            </a:r>
          </a:p>
          <a:p>
            <a:pPr marL="3241731" lvl="8" indent="0">
              <a:buNone/>
            </a:pPr>
            <a:r>
              <a:rPr lang="sv-SE" sz="1600" i="1" dirty="0">
                <a:solidFill>
                  <a:schemeClr val="accent1"/>
                </a:solidFill>
              </a:rPr>
              <a:t>                                ”Mitt liv”</a:t>
            </a:r>
          </a:p>
        </p:txBody>
      </p:sp>
      <p:pic>
        <p:nvPicPr>
          <p:cNvPr id="4" name="Platshållare för innehåll 3">
            <a:extLst>
              <a:ext uri="{FF2B5EF4-FFF2-40B4-BE49-F238E27FC236}">
                <a16:creationId xmlns:a16="http://schemas.microsoft.com/office/drawing/2014/main" id="{8A619E57-5188-4970-A63A-E8FEEF113142}"/>
              </a:ext>
            </a:extLst>
          </p:cNvPr>
          <p:cNvPicPr>
            <a:picLocks noChangeAspect="1"/>
          </p:cNvPicPr>
          <p:nvPr/>
        </p:nvPicPr>
        <p:blipFill>
          <a:blip r:embed="rId2"/>
          <a:stretch>
            <a:fillRect/>
          </a:stretch>
        </p:blipFill>
        <p:spPr bwMode="auto">
          <a:xfrm>
            <a:off x="5927342" y="1417340"/>
            <a:ext cx="318635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752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5F09CA-C423-436C-873E-29F3E58E9572}"/>
              </a:ext>
            </a:extLst>
          </p:cNvPr>
          <p:cNvSpPr>
            <a:spLocks noGrp="1"/>
          </p:cNvSpPr>
          <p:nvPr>
            <p:ph type="title"/>
          </p:nvPr>
        </p:nvSpPr>
        <p:spPr/>
        <p:txBody>
          <a:bodyPr/>
          <a:lstStyle/>
          <a:p>
            <a:r>
              <a:rPr lang="sv-SE" dirty="0"/>
              <a:t>Växa upp med våld och/eller leva med våld</a:t>
            </a:r>
          </a:p>
        </p:txBody>
      </p:sp>
      <p:sp>
        <p:nvSpPr>
          <p:cNvPr id="3" name="Platshållare för innehåll 2">
            <a:extLst>
              <a:ext uri="{FF2B5EF4-FFF2-40B4-BE49-F238E27FC236}">
                <a16:creationId xmlns:a16="http://schemas.microsoft.com/office/drawing/2014/main" id="{74BC863E-4190-422D-BA7D-90D4844780F4}"/>
              </a:ext>
            </a:extLst>
          </p:cNvPr>
          <p:cNvSpPr>
            <a:spLocks noGrp="1"/>
          </p:cNvSpPr>
          <p:nvPr>
            <p:ph idx="1"/>
          </p:nvPr>
        </p:nvSpPr>
        <p:spPr>
          <a:xfrm>
            <a:off x="251521" y="1332177"/>
            <a:ext cx="6336703" cy="4065323"/>
          </a:xfrm>
        </p:spPr>
        <p:txBody>
          <a:bodyPr/>
          <a:lstStyle/>
          <a:p>
            <a:pPr marL="0" indent="0">
              <a:buNone/>
            </a:pPr>
            <a:r>
              <a:rPr lang="sv-SE" u="sng" dirty="0"/>
              <a:t>Ökad risk för:</a:t>
            </a:r>
          </a:p>
          <a:p>
            <a:pPr>
              <a:buFont typeface="Wingdings" panose="05000000000000000000" pitchFamily="2" charset="2"/>
              <a:buChar char="Ø"/>
            </a:pPr>
            <a:r>
              <a:rPr lang="sv-SE" dirty="0"/>
              <a:t>Psykisk ohälsa - självmord</a:t>
            </a:r>
          </a:p>
          <a:p>
            <a:pPr>
              <a:buFont typeface="Wingdings" panose="05000000000000000000" pitchFamily="2" charset="2"/>
              <a:buChar char="Ø"/>
            </a:pPr>
            <a:r>
              <a:rPr lang="sv-SE" dirty="0"/>
              <a:t>Missbruk</a:t>
            </a:r>
          </a:p>
          <a:p>
            <a:pPr>
              <a:buFont typeface="Wingdings" panose="05000000000000000000" pitchFamily="2" charset="2"/>
              <a:buChar char="Ø"/>
            </a:pPr>
            <a:r>
              <a:rPr lang="sv-SE" dirty="0"/>
              <a:t>Egen kriminalitet – våldsutövare/misstänkt</a:t>
            </a:r>
          </a:p>
          <a:p>
            <a:pPr>
              <a:buFont typeface="Wingdings" panose="05000000000000000000" pitchFamily="2" charset="2"/>
              <a:buChar char="Ø"/>
            </a:pPr>
            <a:r>
              <a:rPr lang="sv-SE" dirty="0"/>
              <a:t>Drabbad av kriminalitet – våldsutsatt/målsägande</a:t>
            </a:r>
          </a:p>
          <a:p>
            <a:pPr>
              <a:buFont typeface="Wingdings" panose="05000000000000000000" pitchFamily="2" charset="2"/>
              <a:buChar char="Ø"/>
            </a:pPr>
            <a:r>
              <a:rPr lang="sv-SE" dirty="0"/>
              <a:t>Sjukdomar som cancer, diabetes, autoimmuna sjukdomar, mm</a:t>
            </a:r>
          </a:p>
          <a:p>
            <a:pPr>
              <a:buFont typeface="Wingdings" panose="05000000000000000000" pitchFamily="2" charset="2"/>
              <a:buChar char="Ø"/>
            </a:pPr>
            <a:r>
              <a:rPr lang="sv-SE" dirty="0"/>
              <a:t>Dö i förtid (60 år </a:t>
            </a:r>
            <a:r>
              <a:rPr lang="sv-SE" dirty="0" err="1"/>
              <a:t>istf</a:t>
            </a:r>
            <a:r>
              <a:rPr lang="sv-SE" dirty="0"/>
              <a:t> 80 år)</a:t>
            </a:r>
          </a:p>
          <a:p>
            <a:pPr marL="0" indent="0">
              <a:buNone/>
            </a:pPr>
            <a:endParaRPr lang="sv-SE" sz="1800" i="1" dirty="0">
              <a:solidFill>
                <a:schemeClr val="accent1"/>
              </a:solidFill>
            </a:endParaRPr>
          </a:p>
          <a:p>
            <a:pPr marL="0" indent="0">
              <a:buNone/>
            </a:pPr>
            <a:endParaRPr lang="sv-SE" sz="1800" i="1" dirty="0">
              <a:solidFill>
                <a:schemeClr val="accent1"/>
              </a:solidFill>
            </a:endParaRPr>
          </a:p>
          <a:p>
            <a:pPr marL="0" indent="0">
              <a:buNone/>
            </a:pPr>
            <a:r>
              <a:rPr lang="sv-SE" sz="1800" i="1" dirty="0">
                <a:solidFill>
                  <a:schemeClr val="accent1"/>
                </a:solidFill>
              </a:rPr>
              <a:t>				”</a:t>
            </a:r>
            <a:r>
              <a:rPr lang="sv-SE" sz="1800" i="1" dirty="0" err="1">
                <a:solidFill>
                  <a:schemeClr val="accent1"/>
                </a:solidFill>
              </a:rPr>
              <a:t>Loosing</a:t>
            </a:r>
            <a:r>
              <a:rPr lang="sv-SE" sz="1800" i="1" dirty="0">
                <a:solidFill>
                  <a:schemeClr val="accent1"/>
                </a:solidFill>
              </a:rPr>
              <a:t> </a:t>
            </a:r>
            <a:r>
              <a:rPr lang="sv-SE" sz="1800" i="1" dirty="0" err="1">
                <a:solidFill>
                  <a:schemeClr val="accent1"/>
                </a:solidFill>
              </a:rPr>
              <a:t>colour</a:t>
            </a:r>
            <a:r>
              <a:rPr lang="sv-SE" sz="1800" i="1" dirty="0">
                <a:solidFill>
                  <a:schemeClr val="accent1"/>
                </a:solidFill>
              </a:rPr>
              <a:t>”</a:t>
            </a:r>
          </a:p>
        </p:txBody>
      </p:sp>
      <p:pic>
        <p:nvPicPr>
          <p:cNvPr id="4" name="Platshållare för innehåll 3">
            <a:extLst>
              <a:ext uri="{FF2B5EF4-FFF2-40B4-BE49-F238E27FC236}">
                <a16:creationId xmlns:a16="http://schemas.microsoft.com/office/drawing/2014/main" id="{C25A8098-C0A6-4883-8165-523736ED0893}"/>
              </a:ext>
            </a:extLst>
          </p:cNvPr>
          <p:cNvPicPr>
            <a:picLocks noChangeAspect="1"/>
          </p:cNvPicPr>
          <p:nvPr/>
        </p:nvPicPr>
        <p:blipFill>
          <a:blip r:embed="rId2"/>
          <a:stretch>
            <a:fillRect/>
          </a:stretch>
        </p:blipFill>
        <p:spPr bwMode="auto">
          <a:xfrm>
            <a:off x="6374904" y="2017636"/>
            <a:ext cx="2769096" cy="369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13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4CFCF1-8E6A-48D9-952A-55D97559C805}"/>
              </a:ext>
            </a:extLst>
          </p:cNvPr>
          <p:cNvSpPr>
            <a:spLocks noGrp="1"/>
          </p:cNvSpPr>
          <p:nvPr>
            <p:ph type="title"/>
          </p:nvPr>
        </p:nvSpPr>
        <p:spPr>
          <a:xfrm>
            <a:off x="703385" y="49188"/>
            <a:ext cx="7688874" cy="1008112"/>
          </a:xfrm>
        </p:spPr>
        <p:txBody>
          <a:bodyPr/>
          <a:lstStyle/>
          <a:p>
            <a:r>
              <a:rPr lang="sv-SE" dirty="0"/>
              <a:t>Våld i nära relation, samt </a:t>
            </a:r>
            <a:r>
              <a:rPr lang="sv-SE" i="1" dirty="0" err="1"/>
              <a:t>eftervåld</a:t>
            </a:r>
            <a:endParaRPr lang="sv-SE" i="1" dirty="0"/>
          </a:p>
        </p:txBody>
      </p:sp>
      <p:sp>
        <p:nvSpPr>
          <p:cNvPr id="3" name="Platshållare för innehåll 2">
            <a:extLst>
              <a:ext uri="{FF2B5EF4-FFF2-40B4-BE49-F238E27FC236}">
                <a16:creationId xmlns:a16="http://schemas.microsoft.com/office/drawing/2014/main" id="{A37F0AE6-1377-417C-871C-3311D2671902}"/>
              </a:ext>
            </a:extLst>
          </p:cNvPr>
          <p:cNvSpPr>
            <a:spLocks noGrp="1"/>
          </p:cNvSpPr>
          <p:nvPr>
            <p:ph idx="1"/>
          </p:nvPr>
        </p:nvSpPr>
        <p:spPr>
          <a:xfrm>
            <a:off x="7095" y="1417340"/>
            <a:ext cx="6509122" cy="4297660"/>
          </a:xfrm>
        </p:spPr>
        <p:txBody>
          <a:bodyPr/>
          <a:lstStyle/>
          <a:p>
            <a:r>
              <a:rPr lang="sv-SE" dirty="0"/>
              <a:t>Flera våldsformer samvarierar – finns nästan alltid mer</a:t>
            </a:r>
          </a:p>
          <a:p>
            <a:r>
              <a:rPr lang="sv-SE" dirty="0"/>
              <a:t>Underrapportering av våld</a:t>
            </a:r>
          </a:p>
          <a:p>
            <a:r>
              <a:rPr lang="sv-SE" dirty="0"/>
              <a:t>Berättar om våld när hen känner sig trygg, ofta efter separation och </a:t>
            </a:r>
            <a:r>
              <a:rPr lang="sv-SE" i="1" dirty="0"/>
              <a:t>tillräckligt</a:t>
            </a:r>
            <a:r>
              <a:rPr lang="sv-SE" dirty="0"/>
              <a:t> skydd/stöd finns</a:t>
            </a:r>
          </a:p>
          <a:p>
            <a:endParaRPr lang="sv-SE" dirty="0"/>
          </a:p>
          <a:p>
            <a:pPr marL="0" indent="0">
              <a:buNone/>
            </a:pPr>
            <a:r>
              <a:rPr lang="sv-SE" b="1" u="sng" dirty="0"/>
              <a:t>Mörkertal;</a:t>
            </a:r>
          </a:p>
          <a:p>
            <a:pPr>
              <a:buFont typeface="Wingdings" panose="05000000000000000000" pitchFamily="2" charset="2"/>
              <a:buChar char="Ø"/>
            </a:pPr>
            <a:r>
              <a:rPr lang="sv-SE" dirty="0"/>
              <a:t>Brott i nära relation	96 %</a:t>
            </a:r>
          </a:p>
          <a:p>
            <a:pPr>
              <a:buFont typeface="Wingdings" panose="05000000000000000000" pitchFamily="2" charset="2"/>
              <a:buChar char="Ø"/>
            </a:pPr>
            <a:r>
              <a:rPr lang="sv-SE" dirty="0"/>
              <a:t>Sexualbrott		80-90 %</a:t>
            </a:r>
          </a:p>
          <a:p>
            <a:pPr marL="0" indent="0">
              <a:buNone/>
            </a:pPr>
            <a:r>
              <a:rPr lang="sv-SE" sz="1800" i="1" dirty="0">
                <a:solidFill>
                  <a:schemeClr val="accent1"/>
                </a:solidFill>
              </a:rPr>
              <a:t> 						</a:t>
            </a:r>
          </a:p>
          <a:p>
            <a:pPr marL="0" indent="0">
              <a:buNone/>
            </a:pPr>
            <a:r>
              <a:rPr lang="sv-SE" sz="1800" i="1" dirty="0">
                <a:solidFill>
                  <a:schemeClr val="accent1"/>
                </a:solidFill>
              </a:rPr>
              <a:t>					               ”</a:t>
            </a:r>
            <a:r>
              <a:rPr lang="sv-SE" sz="1800" i="1" dirty="0" err="1">
                <a:solidFill>
                  <a:schemeClr val="accent1"/>
                </a:solidFill>
              </a:rPr>
              <a:t>Free</a:t>
            </a:r>
            <a:r>
              <a:rPr lang="sv-SE" sz="1800" i="1" dirty="0">
                <a:solidFill>
                  <a:schemeClr val="accent1"/>
                </a:solidFill>
              </a:rPr>
              <a:t>”</a:t>
            </a:r>
          </a:p>
          <a:p>
            <a:endParaRPr lang="sv-SE" dirty="0"/>
          </a:p>
        </p:txBody>
      </p:sp>
      <p:pic>
        <p:nvPicPr>
          <p:cNvPr id="4" name="Platshållare för innehåll 3">
            <a:extLst>
              <a:ext uri="{FF2B5EF4-FFF2-40B4-BE49-F238E27FC236}">
                <a16:creationId xmlns:a16="http://schemas.microsoft.com/office/drawing/2014/main" id="{0CD54FD3-322A-430E-89A8-4B01F5BAFE38}"/>
              </a:ext>
            </a:extLst>
          </p:cNvPr>
          <p:cNvPicPr>
            <a:picLocks noChangeAspect="1"/>
          </p:cNvPicPr>
          <p:nvPr/>
        </p:nvPicPr>
        <p:blipFill>
          <a:blip r:embed="rId2"/>
          <a:stretch>
            <a:fillRect/>
          </a:stretch>
        </p:blipFill>
        <p:spPr bwMode="auto">
          <a:xfrm>
            <a:off x="6406809" y="2065412"/>
            <a:ext cx="2737191" cy="36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94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C5B744-56FC-417C-B026-865C8B0F68F0}"/>
              </a:ext>
            </a:extLst>
          </p:cNvPr>
          <p:cNvSpPr>
            <a:spLocks noGrp="1"/>
          </p:cNvSpPr>
          <p:nvPr>
            <p:ph type="title"/>
          </p:nvPr>
        </p:nvSpPr>
        <p:spPr>
          <a:xfrm>
            <a:off x="703385" y="481236"/>
            <a:ext cx="7688874" cy="720080"/>
          </a:xfrm>
        </p:spPr>
        <p:txBody>
          <a:bodyPr/>
          <a:lstStyle/>
          <a:p>
            <a:r>
              <a:rPr lang="sv-SE" dirty="0">
                <a:solidFill>
                  <a:srgbClr val="1862A8"/>
                </a:solidFill>
              </a:rPr>
              <a:t>Regeringsuppdrag</a:t>
            </a:r>
            <a:br>
              <a:rPr lang="sv-SE" sz="1900" i="1" dirty="0"/>
            </a:br>
            <a:endParaRPr lang="sv-SE" dirty="0">
              <a:solidFill>
                <a:srgbClr val="1862A8"/>
              </a:solidFill>
            </a:endParaRPr>
          </a:p>
        </p:txBody>
      </p:sp>
      <p:sp>
        <p:nvSpPr>
          <p:cNvPr id="3" name="Platshållare för innehåll 2">
            <a:extLst>
              <a:ext uri="{FF2B5EF4-FFF2-40B4-BE49-F238E27FC236}">
                <a16:creationId xmlns:a16="http://schemas.microsoft.com/office/drawing/2014/main" id="{BBA9E089-9FF3-4437-BF97-7F5211802A8C}"/>
              </a:ext>
            </a:extLst>
          </p:cNvPr>
          <p:cNvSpPr>
            <a:spLocks noGrp="1"/>
          </p:cNvSpPr>
          <p:nvPr>
            <p:ph idx="1"/>
          </p:nvPr>
        </p:nvSpPr>
        <p:spPr>
          <a:xfrm>
            <a:off x="323528" y="985292"/>
            <a:ext cx="8712968" cy="3904209"/>
          </a:xfrm>
        </p:spPr>
        <p:txBody>
          <a:bodyPr/>
          <a:lstStyle/>
          <a:p>
            <a:pPr marL="0" indent="0">
              <a:buNone/>
            </a:pPr>
            <a:r>
              <a:rPr lang="sv-SE" sz="2000" i="1" dirty="0"/>
              <a:t>Att stärka kompetensen hos polisanställda för att bemöta personer med psykisk ohälsa i ärenden om brott i nära relation</a:t>
            </a:r>
          </a:p>
          <a:p>
            <a:pPr marL="0" indent="0">
              <a:buNone/>
            </a:pPr>
            <a:endParaRPr lang="sv-SE" sz="1200" dirty="0"/>
          </a:p>
          <a:p>
            <a:pPr marL="0" indent="0">
              <a:buNone/>
            </a:pPr>
            <a:r>
              <a:rPr lang="sv-SE" sz="2000" u="sng" dirty="0"/>
              <a:t>Utvecklingsbehov:</a:t>
            </a:r>
          </a:p>
          <a:p>
            <a:pPr marL="168840" lvl="1">
              <a:buFont typeface="Arial" panose="020B0604020202020204" pitchFamily="34" charset="0"/>
              <a:buChar char="•"/>
            </a:pPr>
            <a:r>
              <a:rPr lang="sv-SE" dirty="0">
                <a:solidFill>
                  <a:schemeClr val="tx1"/>
                </a:solidFill>
                <a:ea typeface="+mn-ea"/>
                <a:cs typeface="+mn-cs"/>
              </a:rPr>
              <a:t>Attityd och kultur</a:t>
            </a:r>
          </a:p>
          <a:p>
            <a:pPr marL="168840" lvl="1">
              <a:buFont typeface="Arial" panose="020B0604020202020204" pitchFamily="34" charset="0"/>
              <a:buChar char="•"/>
            </a:pPr>
            <a:r>
              <a:rPr lang="sv-SE" dirty="0">
                <a:solidFill>
                  <a:schemeClr val="tx1"/>
                </a:solidFill>
                <a:ea typeface="+mn-ea"/>
                <a:cs typeface="+mn-cs"/>
              </a:rPr>
              <a:t>Riskbedömningar</a:t>
            </a:r>
          </a:p>
          <a:p>
            <a:pPr marL="168840" lvl="1">
              <a:buFont typeface="Arial" panose="020B0604020202020204" pitchFamily="34" charset="0"/>
              <a:buChar char="•"/>
            </a:pPr>
            <a:r>
              <a:rPr lang="sv-SE" dirty="0">
                <a:solidFill>
                  <a:schemeClr val="tx1"/>
                </a:solidFill>
                <a:ea typeface="+mn-ea"/>
                <a:cs typeface="+mn-cs"/>
              </a:rPr>
              <a:t>Fenomenförståelse</a:t>
            </a:r>
          </a:p>
          <a:p>
            <a:pPr marL="168840" lvl="1">
              <a:buFont typeface="Arial" panose="020B0604020202020204" pitchFamily="34" charset="0"/>
              <a:buChar char="•"/>
            </a:pPr>
            <a:r>
              <a:rPr lang="sv-SE" dirty="0">
                <a:solidFill>
                  <a:schemeClr val="tx1"/>
                </a:solidFill>
                <a:ea typeface="+mn-ea"/>
                <a:cs typeface="+mn-cs"/>
              </a:rPr>
              <a:t>Samverkan/lotsning</a:t>
            </a:r>
          </a:p>
          <a:p>
            <a:pPr marL="168840" lvl="1">
              <a:buFont typeface="Arial" panose="020B0604020202020204" pitchFamily="34" charset="0"/>
              <a:buChar char="•"/>
            </a:pPr>
            <a:r>
              <a:rPr lang="sv-SE" dirty="0">
                <a:solidFill>
                  <a:schemeClr val="tx1"/>
                </a:solidFill>
                <a:ea typeface="+mn-ea"/>
                <a:cs typeface="+mn-cs"/>
              </a:rPr>
              <a:t>Koppling </a:t>
            </a:r>
            <a:r>
              <a:rPr lang="sv-SE" dirty="0" err="1">
                <a:solidFill>
                  <a:schemeClr val="tx1"/>
                </a:solidFill>
                <a:ea typeface="+mn-ea"/>
                <a:cs typeface="+mn-cs"/>
              </a:rPr>
              <a:t>BiNR</a:t>
            </a:r>
            <a:r>
              <a:rPr lang="sv-SE" dirty="0">
                <a:solidFill>
                  <a:schemeClr val="tx1"/>
                </a:solidFill>
                <a:ea typeface="+mn-ea"/>
                <a:cs typeface="+mn-cs"/>
              </a:rPr>
              <a:t> och annan brottslighet</a:t>
            </a:r>
          </a:p>
          <a:p>
            <a:pPr>
              <a:buFont typeface="Arial" panose="020B0604020202020204" pitchFamily="34" charset="0"/>
              <a:buChar char="•"/>
            </a:pPr>
            <a:r>
              <a:rPr lang="sv-SE" sz="1800" dirty="0"/>
              <a:t>Tid/prioritering för kompetenshöjning</a:t>
            </a:r>
          </a:p>
          <a:p>
            <a:pPr>
              <a:buFont typeface="Arial" panose="020B0604020202020204" pitchFamily="34" charset="0"/>
              <a:buChar char="•"/>
            </a:pPr>
            <a:r>
              <a:rPr lang="sv-SE" sz="1800" dirty="0"/>
              <a:t>Nationella stöddokument </a:t>
            </a:r>
          </a:p>
          <a:p>
            <a:pPr>
              <a:buFont typeface="Arial" panose="020B0604020202020204" pitchFamily="34" charset="0"/>
              <a:buChar char="•"/>
            </a:pPr>
            <a:r>
              <a:rPr lang="sv-SE" sz="1800" dirty="0"/>
              <a:t>Brotts/vålds-förebyggande arbete</a:t>
            </a:r>
          </a:p>
          <a:p>
            <a:pPr marL="0" indent="0">
              <a:buNone/>
            </a:pPr>
            <a:endParaRPr lang="sv-SE" dirty="0"/>
          </a:p>
        </p:txBody>
      </p:sp>
      <p:pic>
        <p:nvPicPr>
          <p:cNvPr id="4" name="Bildobjekt 3">
            <a:extLst>
              <a:ext uri="{FF2B5EF4-FFF2-40B4-BE49-F238E27FC236}">
                <a16:creationId xmlns:a16="http://schemas.microsoft.com/office/drawing/2014/main" id="{77A24D5D-F23B-4BD9-A403-D1A97BD009CC}"/>
              </a:ext>
            </a:extLst>
          </p:cNvPr>
          <p:cNvPicPr>
            <a:picLocks noChangeAspect="1"/>
          </p:cNvPicPr>
          <p:nvPr/>
        </p:nvPicPr>
        <p:blipFill>
          <a:blip r:embed="rId2"/>
          <a:stretch>
            <a:fillRect/>
          </a:stretch>
        </p:blipFill>
        <p:spPr>
          <a:xfrm>
            <a:off x="6839283" y="1921396"/>
            <a:ext cx="2197213" cy="3092609"/>
          </a:xfrm>
          <a:prstGeom prst="rect">
            <a:avLst/>
          </a:prstGeom>
        </p:spPr>
      </p:pic>
    </p:spTree>
    <p:extLst>
      <p:ext uri="{BB962C8B-B14F-4D97-AF65-F5344CB8AC3E}">
        <p14:creationId xmlns:p14="http://schemas.microsoft.com/office/powerpoint/2010/main" val="3027591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28ADD25-7375-4333-99F0-B718006A356A}"/>
              </a:ext>
            </a:extLst>
          </p:cNvPr>
          <p:cNvPicPr>
            <a:picLocks noChangeAspect="1"/>
          </p:cNvPicPr>
          <p:nvPr/>
        </p:nvPicPr>
        <p:blipFill>
          <a:blip r:embed="rId3"/>
          <a:stretch>
            <a:fillRect/>
          </a:stretch>
        </p:blipFill>
        <p:spPr>
          <a:xfrm>
            <a:off x="0" y="37224"/>
            <a:ext cx="9144000" cy="5640552"/>
          </a:xfrm>
          <a:prstGeom prst="rect">
            <a:avLst/>
          </a:prstGeom>
        </p:spPr>
      </p:pic>
    </p:spTree>
    <p:extLst>
      <p:ext uri="{BB962C8B-B14F-4D97-AF65-F5344CB8AC3E}">
        <p14:creationId xmlns:p14="http://schemas.microsoft.com/office/powerpoint/2010/main" val="251508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ADE428-4CB5-4229-879A-0445CE25BE3C}"/>
              </a:ext>
            </a:extLst>
          </p:cNvPr>
          <p:cNvSpPr>
            <a:spLocks noGrp="1"/>
          </p:cNvSpPr>
          <p:nvPr>
            <p:ph type="title"/>
          </p:nvPr>
        </p:nvSpPr>
        <p:spPr>
          <a:xfrm>
            <a:off x="0" y="317500"/>
            <a:ext cx="9143999" cy="952500"/>
          </a:xfrm>
        </p:spPr>
        <p:txBody>
          <a:bodyPr/>
          <a:lstStyle/>
          <a:p>
            <a:r>
              <a:rPr lang="sv-SE" sz="2400" dirty="0"/>
              <a:t>Riskhöjande faktorer för allvarligt/dödligt partnervåld </a:t>
            </a:r>
            <a:r>
              <a:rPr lang="sv-SE" dirty="0"/>
              <a:t>– Individuell skyddsbedömning</a:t>
            </a:r>
          </a:p>
        </p:txBody>
      </p:sp>
      <p:sp>
        <p:nvSpPr>
          <p:cNvPr id="3" name="Platshållare för innehåll 2">
            <a:extLst>
              <a:ext uri="{FF2B5EF4-FFF2-40B4-BE49-F238E27FC236}">
                <a16:creationId xmlns:a16="http://schemas.microsoft.com/office/drawing/2014/main" id="{3F7D1CBD-C71C-419F-97D0-F017C79695BE}"/>
              </a:ext>
            </a:extLst>
          </p:cNvPr>
          <p:cNvSpPr>
            <a:spLocks noGrp="1"/>
          </p:cNvSpPr>
          <p:nvPr>
            <p:ph idx="1"/>
          </p:nvPr>
        </p:nvSpPr>
        <p:spPr>
          <a:xfrm>
            <a:off x="251521" y="1417340"/>
            <a:ext cx="5184576" cy="4248472"/>
          </a:xfrm>
        </p:spPr>
        <p:txBody>
          <a:bodyPr>
            <a:normAutofit fontScale="32500" lnSpcReduction="20000"/>
          </a:bodyPr>
          <a:lstStyle/>
          <a:p>
            <a:r>
              <a:rPr lang="sv-SE" sz="5000" dirty="0"/>
              <a:t>Våldsutsatts rädsla</a:t>
            </a:r>
          </a:p>
          <a:p>
            <a:r>
              <a:rPr lang="sv-SE" sz="5000" dirty="0"/>
              <a:t>Förekomst av strypvåld</a:t>
            </a:r>
          </a:p>
          <a:p>
            <a:r>
              <a:rPr lang="sv-SE" sz="5000" dirty="0"/>
              <a:t>Kontrollerande beteende/svartsjuka</a:t>
            </a:r>
          </a:p>
          <a:p>
            <a:r>
              <a:rPr lang="sv-SE" sz="5000" dirty="0"/>
              <a:t>Separation/uppbrott/vårdnadstvist</a:t>
            </a:r>
          </a:p>
          <a:p>
            <a:r>
              <a:rPr lang="sv-SE" sz="5000" dirty="0"/>
              <a:t>Psykisk ohälsa/missbruk</a:t>
            </a:r>
          </a:p>
          <a:p>
            <a:r>
              <a:rPr lang="sv-SE" sz="5000" dirty="0"/>
              <a:t>Uttalat hot om suicid från våldsutövaren</a:t>
            </a:r>
          </a:p>
          <a:p>
            <a:r>
              <a:rPr lang="sv-SE" sz="5000" dirty="0"/>
              <a:t>Överträdelse av kontaktförbud</a:t>
            </a:r>
          </a:p>
          <a:p>
            <a:r>
              <a:rPr lang="sv-SE" sz="5000" dirty="0"/>
              <a:t>Hedersnormer</a:t>
            </a:r>
          </a:p>
          <a:p>
            <a:r>
              <a:rPr lang="sv-SE" sz="5000" dirty="0"/>
              <a:t>Våldsutövarens kriminella belastning</a:t>
            </a:r>
          </a:p>
          <a:p>
            <a:r>
              <a:rPr lang="sv-SE" sz="5000" dirty="0"/>
              <a:t>Tillgång till skjutvapen</a:t>
            </a:r>
          </a:p>
          <a:p>
            <a:r>
              <a:rPr lang="sv-SE" sz="5000" dirty="0"/>
              <a:t>Graviditet </a:t>
            </a:r>
          </a:p>
          <a:p>
            <a:endParaRPr lang="sv-SE" sz="3000" dirty="0"/>
          </a:p>
          <a:p>
            <a:endParaRPr lang="sv-SE" dirty="0"/>
          </a:p>
          <a:p>
            <a:endParaRPr lang="sv-SE" dirty="0"/>
          </a:p>
          <a:p>
            <a:pPr marL="0" indent="0">
              <a:buNone/>
            </a:pPr>
            <a:r>
              <a:rPr lang="sv-SE" i="1" dirty="0">
                <a:solidFill>
                  <a:schemeClr val="accent1"/>
                </a:solidFill>
              </a:rPr>
              <a:t>	</a:t>
            </a:r>
          </a:p>
          <a:p>
            <a:pPr marL="0" indent="0">
              <a:buNone/>
            </a:pPr>
            <a:r>
              <a:rPr lang="sv-SE" i="1" dirty="0">
                <a:solidFill>
                  <a:schemeClr val="accent1"/>
                </a:solidFill>
              </a:rPr>
              <a:t>	   	</a:t>
            </a:r>
          </a:p>
          <a:p>
            <a:pPr marL="0" indent="0">
              <a:buNone/>
            </a:pPr>
            <a:r>
              <a:rPr lang="sv-SE" i="1" dirty="0">
                <a:solidFill>
                  <a:schemeClr val="accent1"/>
                </a:solidFill>
              </a:rPr>
              <a:t>			</a:t>
            </a:r>
          </a:p>
          <a:p>
            <a:pPr marL="0" indent="0">
              <a:buNone/>
            </a:pPr>
            <a:endParaRPr lang="sv-SE" sz="4200" i="1" dirty="0">
              <a:solidFill>
                <a:schemeClr val="accent1"/>
              </a:solidFill>
            </a:endParaRPr>
          </a:p>
          <a:p>
            <a:pPr marL="0" indent="0">
              <a:buNone/>
            </a:pPr>
            <a:endParaRPr lang="sv-SE" sz="4200" i="1" dirty="0">
              <a:solidFill>
                <a:schemeClr val="accent1"/>
              </a:solidFill>
            </a:endParaRPr>
          </a:p>
          <a:p>
            <a:pPr marL="0" indent="0">
              <a:buNone/>
            </a:pPr>
            <a:r>
              <a:rPr lang="sv-SE" sz="4200" i="1" dirty="0">
                <a:solidFill>
                  <a:schemeClr val="accent1"/>
                </a:solidFill>
              </a:rPr>
              <a:t>			”My </a:t>
            </a:r>
            <a:r>
              <a:rPr lang="sv-SE" sz="4200" i="1" dirty="0" err="1">
                <a:solidFill>
                  <a:schemeClr val="accent1"/>
                </a:solidFill>
              </a:rPr>
              <a:t>nightmare</a:t>
            </a:r>
            <a:r>
              <a:rPr lang="sv-SE" sz="4200" i="1" dirty="0">
                <a:solidFill>
                  <a:schemeClr val="accent1"/>
                </a:solidFill>
              </a:rPr>
              <a:t>”</a:t>
            </a:r>
          </a:p>
        </p:txBody>
      </p:sp>
      <p:pic>
        <p:nvPicPr>
          <p:cNvPr id="6" name="Platshållare för innehåll 3">
            <a:extLst>
              <a:ext uri="{FF2B5EF4-FFF2-40B4-BE49-F238E27FC236}">
                <a16:creationId xmlns:a16="http://schemas.microsoft.com/office/drawing/2014/main" id="{7E3EECBC-A72A-44FB-9624-7505F25294E5}"/>
              </a:ext>
            </a:extLst>
          </p:cNvPr>
          <p:cNvPicPr>
            <a:picLocks noChangeAspect="1"/>
          </p:cNvPicPr>
          <p:nvPr/>
        </p:nvPicPr>
        <p:blipFill>
          <a:blip r:embed="rId2"/>
          <a:stretch>
            <a:fillRect/>
          </a:stretch>
        </p:blipFill>
        <p:spPr bwMode="auto">
          <a:xfrm>
            <a:off x="5553004" y="1651818"/>
            <a:ext cx="3590995" cy="406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096797"/>
      </p:ext>
    </p:extLst>
  </p:cSld>
  <p:clrMapOvr>
    <a:masterClrMapping/>
  </p:clrMapOvr>
</p:sld>
</file>

<file path=ppt/theme/theme1.xml><?xml version="1.0" encoding="utf-8"?>
<a:theme xmlns:a="http://schemas.openxmlformats.org/drawingml/2006/main" name="Office-tema">
  <a:themeElements>
    <a:clrScheme name="Polisen_Color_Scheme">
      <a:dk1>
        <a:srgbClr val="222222"/>
      </a:dk1>
      <a:lt1>
        <a:srgbClr val="FFFFFF"/>
      </a:lt1>
      <a:dk2>
        <a:srgbClr val="082138"/>
      </a:dk2>
      <a:lt2>
        <a:srgbClr val="F7F7F7"/>
      </a:lt2>
      <a:accent1>
        <a:srgbClr val="165A9B"/>
      </a:accent1>
      <a:accent2>
        <a:srgbClr val="FFCC33"/>
      </a:accent2>
      <a:accent3>
        <a:srgbClr val="FF7D00"/>
      </a:accent3>
      <a:accent4>
        <a:srgbClr val="D5D4D4"/>
      </a:accent4>
      <a:accent5>
        <a:srgbClr val="00B9F6"/>
      </a:accent5>
      <a:accent6>
        <a:srgbClr val="9AC601"/>
      </a:accent6>
      <a:hlink>
        <a:srgbClr val="0563C1"/>
      </a:hlink>
      <a:folHlink>
        <a:srgbClr val="954F72"/>
      </a:folHlink>
    </a:clrScheme>
    <a:fontScheme name="Office-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tema 8">
        <a:dk1>
          <a:srgbClr val="000000"/>
        </a:dk1>
        <a:lt1>
          <a:srgbClr val="FFFFFF"/>
        </a:lt1>
        <a:dk2>
          <a:srgbClr val="000000"/>
        </a:dk2>
        <a:lt2>
          <a:srgbClr val="808080"/>
        </a:lt2>
        <a:accent1>
          <a:srgbClr val="FFCC66"/>
        </a:accent1>
        <a:accent2>
          <a:srgbClr val="4BA4F5"/>
        </a:accent2>
        <a:accent3>
          <a:srgbClr val="FFFFFF"/>
        </a:accent3>
        <a:accent4>
          <a:srgbClr val="000000"/>
        </a:accent4>
        <a:accent5>
          <a:srgbClr val="FFE2B8"/>
        </a:accent5>
        <a:accent6>
          <a:srgbClr val="4394DE"/>
        </a:accent6>
        <a:hlink>
          <a:srgbClr val="FF7E27"/>
        </a:hlink>
        <a:folHlink>
          <a:srgbClr val="DDDDDD"/>
        </a:folHlink>
      </a:clrScheme>
      <a:clrMap bg1="lt1" tx1="dk1" bg2="lt2" tx2="dk2" accent1="accent1" accent2="accent2" accent3="accent3" accent4="accent4" accent5="accent5" accent6="accent6" hlink="hlink" folHlink="folHlink"/>
    </a:extraClrScheme>
    <a:extraClrScheme>
      <a:clrScheme name="Office-tema 9">
        <a:dk1>
          <a:srgbClr val="000000"/>
        </a:dk1>
        <a:lt1>
          <a:srgbClr val="FFFFFF"/>
        </a:lt1>
        <a:dk2>
          <a:srgbClr val="000000"/>
        </a:dk2>
        <a:lt2>
          <a:srgbClr val="808080"/>
        </a:lt2>
        <a:accent1>
          <a:srgbClr val="FFCC33"/>
        </a:accent1>
        <a:accent2>
          <a:srgbClr val="326ABE"/>
        </a:accent2>
        <a:accent3>
          <a:srgbClr val="FFFFFF"/>
        </a:accent3>
        <a:accent4>
          <a:srgbClr val="000000"/>
        </a:accent4>
        <a:accent5>
          <a:srgbClr val="FFE2AD"/>
        </a:accent5>
        <a:accent6>
          <a:srgbClr val="2C5FAC"/>
        </a:accent6>
        <a:hlink>
          <a:srgbClr val="FF0033"/>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l_presentation_l_16_10.potx" id="{7D5A188B-0DE2-439F-999C-47BDAB69B765}" vid="{BCB53E98-52BC-461B-A54A-C41552FFADAE}"/>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pol_presentation_l_16_10</Template>
  <TotalTime>0</TotalTime>
  <Words>889</Words>
  <Application>Microsoft Office PowerPoint</Application>
  <PresentationFormat>Bildspel på skärmen (16:10)</PresentationFormat>
  <Paragraphs>159</Paragraphs>
  <Slides>21</Slides>
  <Notes>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21</vt:i4>
      </vt:variant>
    </vt:vector>
  </HeadingPairs>
  <TitlesOfParts>
    <vt:vector size="27" baseType="lpstr">
      <vt:lpstr>Arial</vt:lpstr>
      <vt:lpstr>Arial Narrow</vt:lpstr>
      <vt:lpstr>Calibri</vt:lpstr>
      <vt:lpstr>Times New Roman</vt:lpstr>
      <vt:lpstr>Wingdings</vt:lpstr>
      <vt:lpstr>Office-tema</vt:lpstr>
      <vt:lpstr>PowerPoint-presentation</vt:lpstr>
      <vt:lpstr>Polismyndighetens uppdrag</vt:lpstr>
      <vt:lpstr>Våld i nära relation </vt:lpstr>
      <vt:lpstr>Våld i nära relationer</vt:lpstr>
      <vt:lpstr>Växa upp med våld och/eller leva med våld</vt:lpstr>
      <vt:lpstr>Våld i nära relation, samt eftervåld</vt:lpstr>
      <vt:lpstr>Regeringsuppdrag </vt:lpstr>
      <vt:lpstr>PowerPoint-presentation</vt:lpstr>
      <vt:lpstr>Riskhöjande faktorer för allvarligt/dödligt partnervåld – Individuell skyddsbedömning</vt:lpstr>
      <vt:lpstr>Den som i sin yrkesutövning  möter person med aggressionsproblematik</vt:lpstr>
      <vt:lpstr>NPO Beta – arbete pågår!</vt:lpstr>
      <vt:lpstr>Sekretessbrytande regler MÖJLIGHETER</vt:lpstr>
      <vt:lpstr>PowerPoint-presentation</vt:lpstr>
      <vt:lpstr>Forts. Sekretessbrytande regler MÖJLIGHETER</vt:lpstr>
      <vt:lpstr>Fridsinsatser - dörrknackningsinsats</vt:lpstr>
      <vt:lpstr>PowerPoint-presentation</vt:lpstr>
      <vt:lpstr>Folder  Stöd vid våld och övergrepp</vt:lpstr>
      <vt:lpstr>PowerPoint-presentation</vt:lpstr>
      <vt:lpstr>Kampanj: kommunikationsmål och målgrupper</vt:lpstr>
      <vt:lpstr>Våld är inte en privatsak</vt:lpstr>
      <vt:lpstr>Frågor - Dialog</vt:lpstr>
    </vt:vector>
  </TitlesOfParts>
  <Company>Polisen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Erika Gyllenswärd</dc:creator>
  <cp:lastModifiedBy>Erika Gyllenswärd</cp:lastModifiedBy>
  <cp:revision>10</cp:revision>
  <cp:lastPrinted>2014-10-01T07:36:37Z</cp:lastPrinted>
  <dcterms:created xsi:type="dcterms:W3CDTF">2024-11-11T17:32:44Z</dcterms:created>
  <dcterms:modified xsi:type="dcterms:W3CDTF">2024-11-18T19:59:30Z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P_presentationsmall">
    <vt:lpwstr>officiell2</vt:lpwstr>
  </property>
  <property fmtid="{D5CDD505-2E9C-101B-9397-08002B2CF9AE}" pid="3" name="RP_organisation">
    <vt:lpwstr>Nationella operativa avdelningen</vt:lpwstr>
  </property>
  <property fmtid="{D5CDD505-2E9C-101B-9397-08002B2CF9AE}" pid="4" name="RP_ver">
    <vt:lpwstr>3</vt:lpwstr>
  </property>
  <property fmtid="{D5CDD505-2E9C-101B-9397-08002B2CF9AE}" pid="5" name="RP_orientering">
    <vt:lpwstr>liggande</vt:lpwstr>
  </property>
  <property fmtid="{D5CDD505-2E9C-101B-9397-08002B2CF9AE}" pid="6" name="RP_polisenlogo">
    <vt:lpwstr>ja</vt:lpwstr>
  </property>
  <property fmtid="{D5CDD505-2E9C-101B-9397-08002B2CF9AE}" pid="7" name="Pol_2015">
    <vt:lpwstr>ja</vt:lpwstr>
  </property>
  <property fmtid="{D5CDD505-2E9C-101B-9397-08002B2CF9AE}" pid="8" name="RP_Språk">
    <vt:lpwstr>3</vt:lpwstr>
  </property>
  <property fmtid="{D5CDD505-2E9C-101B-9397-08002B2CF9AE}" pid="9" name="RP_Format">
    <vt:lpwstr>16_10</vt:lpwstr>
  </property>
  <property fmtid="{D5CDD505-2E9C-101B-9397-08002B2CF9AE}" pid="10" name="RP_eulogo">
    <vt:lpwstr>ja</vt:lpwstr>
  </property>
  <property fmtid="{D5CDD505-2E9C-101B-9397-08002B2CF9AE}" pid="11" name="RP_Arbetsbok">
    <vt:lpwstr>PMY_Presentation</vt:lpwstr>
  </property>
  <property fmtid="{D5CDD505-2E9C-101B-9397-08002B2CF9AE}" pid="12" name="EK_Datum_Visible">
    <vt:lpwstr>ja</vt:lpwstr>
  </property>
  <property fmtid="{D5CDD505-2E9C-101B-9397-08002B2CF9AE}" pid="13" name="EK_Namn_Visible">
    <vt:lpwstr>nej</vt:lpwstr>
  </property>
  <property fmtid="{D5CDD505-2E9C-101B-9397-08002B2CF9AE}" pid="14" name="EK_Division_Visible">
    <vt:lpwstr>nej</vt:lpwstr>
  </property>
  <property fmtid="{D5CDD505-2E9C-101B-9397-08002B2CF9AE}" pid="15" name="EK_Myndighet_Visible">
    <vt:lpwstr>nej</vt:lpwstr>
  </property>
  <property fmtid="{D5CDD505-2E9C-101B-9397-08002B2CF9AE}" pid="16" name="EK_Namn_H_Visible">
    <vt:lpwstr>ja</vt:lpwstr>
  </property>
  <property fmtid="{D5CDD505-2E9C-101B-9397-08002B2CF9AE}" pid="17" name="EK_Division_H_Visible">
    <vt:lpwstr>nej</vt:lpwstr>
  </property>
  <property fmtid="{D5CDD505-2E9C-101B-9397-08002B2CF9AE}" pid="18" name="EK_Arbenhet_under_logo">
    <vt:lpwstr>nej</vt:lpwstr>
  </property>
  <property fmtid="{D5CDD505-2E9C-101B-9397-08002B2CF9AE}" pid="19" name="EK_Org_under_logo">
    <vt:lpwstr>nej</vt:lpwstr>
  </property>
  <property fmtid="{D5CDD505-2E9C-101B-9397-08002B2CF9AE}" pid="20" name="RP_Stödrubrik">
    <vt:lpwstr/>
  </property>
  <property fmtid="{D5CDD505-2E9C-101B-9397-08002B2CF9AE}" pid="21" name="RP_InkluderaRubrikSida">
    <vt:lpwstr>nej</vt:lpwstr>
  </property>
  <property fmtid="{D5CDD505-2E9C-101B-9397-08002B2CF9AE}" pid="22" name="RP_Datum">
    <vt:lpwstr>2024-11-21</vt:lpwstr>
  </property>
  <property fmtid="{D5CDD505-2E9C-101B-9397-08002B2CF9AE}" pid="23" name="RP_Arbetsenhet">
    <vt:lpwstr>Utvecklingscentrum Väst</vt:lpwstr>
  </property>
  <property fmtid="{D5CDD505-2E9C-101B-9397-08002B2CF9AE}" pid="24" name="RP_Underenhet">
    <vt:lpwstr/>
  </property>
  <property fmtid="{D5CDD505-2E9C-101B-9397-08002B2CF9AE}" pid="25" name="RP_Namn">
    <vt:lpwstr>Erika Gyllenswärd</vt:lpwstr>
  </property>
  <property fmtid="{D5CDD505-2E9C-101B-9397-08002B2CF9AE}" pid="26" name="RP_Myndighet">
    <vt:lpwstr>Nationella operativa avdelningen</vt:lpwstr>
  </property>
  <property fmtid="{D5CDD505-2E9C-101B-9397-08002B2CF9AE}" pid="27" name="RP_Bokstav">
    <vt:lpwstr>NOA</vt:lpwstr>
  </property>
  <property fmtid="{D5CDD505-2E9C-101B-9397-08002B2CF9AE}" pid="28" name="SG_InformationsklassLång">
    <vt:lpwstr>Ej klassad</vt:lpwstr>
  </property>
  <property fmtid="{D5CDD505-2E9C-101B-9397-08002B2CF9AE}" pid="29" name="SG_Informationsklass">
    <vt:lpwstr>Ej klassad</vt:lpwstr>
  </property>
  <property fmtid="{D5CDD505-2E9C-101B-9397-08002B2CF9AE}" pid="30" name="SG_LedInformationsklass">
    <vt:lpwstr>Informationsklass</vt:lpwstr>
  </property>
  <property fmtid="{D5CDD505-2E9C-101B-9397-08002B2CF9AE}" pid="31" name="SG_LedInfoKlassKort">
    <vt:lpwstr>Infoklass</vt:lpwstr>
  </property>
  <property fmtid="{D5CDD505-2E9C-101B-9397-08002B2CF9AE}" pid="32" name="SG_EUFin">
    <vt:lpwstr>nej</vt:lpwstr>
  </property>
  <property fmtid="{D5CDD505-2E9C-101B-9397-08002B2CF9AE}" pid="33" name="SG_EUCoFin">
    <vt:lpwstr>nej</vt:lpwstr>
  </property>
  <property fmtid="{D5CDD505-2E9C-101B-9397-08002B2CF9AE}" pid="34" name="EK_Sparad_Idag">
    <vt:lpwstr>2024-11-18</vt:lpwstr>
  </property>
</Properties>
</file>