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1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</p:sldIdLst>
  <p:sldSz cx="9144000" cy="5715000" type="screen16x10"/>
  <p:notesSz cx="6797675" cy="987425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elotte Jofjord (Lotta)" initials="LJ(" lastIdx="1" clrIdx="0">
    <p:extLst>
      <p:ext uri="{19B8F6BF-5375-455C-9EA6-DF929625EA0E}">
        <p15:presenceInfo xmlns:p15="http://schemas.microsoft.com/office/powerpoint/2012/main" userId="S-1-5-21-506447655-3228168094-816415892-137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5A9B"/>
    <a:srgbClr val="9B9B9B"/>
    <a:srgbClr val="1862A8"/>
    <a:srgbClr val="FFCC33"/>
    <a:srgbClr val="1862AB"/>
    <a:srgbClr val="0033CC"/>
    <a:srgbClr val="326ABE"/>
    <a:srgbClr val="3272BE"/>
    <a:srgbClr val="3275BE"/>
    <a:srgbClr val="306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4995" autoAdjust="0"/>
    <p:restoredTop sz="96357" autoAdjust="0"/>
  </p:normalViewPr>
  <p:slideViewPr>
    <p:cSldViewPr>
      <p:cViewPr varScale="1">
        <p:scale>
          <a:sx n="155" d="100"/>
          <a:sy n="155" d="100"/>
        </p:scale>
        <p:origin x="1272" y="144"/>
      </p:cViewPr>
      <p:guideLst>
        <p:guide orient="horz" pos="2160"/>
        <p:guide pos="3120"/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68" y="102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idhuvud_v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90943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075" name="sidhuvud_h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984963" y="1"/>
            <a:ext cx="1812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r>
              <a:rPr lang="sv-SE" dirty="0"/>
              <a:t>2024-11-18</a:t>
            </a:r>
          </a:p>
        </p:txBody>
      </p:sp>
      <p:sp>
        <p:nvSpPr>
          <p:cNvPr id="3076" name="sidfot_v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604237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93437" y="9380538"/>
            <a:ext cx="60423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03F1A724-DC2C-4914-AF46-D803EDFF4037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48723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6088" y="746125"/>
            <a:ext cx="5905500" cy="3690938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784" y="4690269"/>
            <a:ext cx="4986535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054" name="sidfot_v_n"/>
          <p:cNvSpPr>
            <a:spLocks noChangeArrowheads="1"/>
          </p:cNvSpPr>
          <p:nvPr/>
        </p:nvSpPr>
        <p:spPr bwMode="auto">
          <a:xfrm>
            <a:off x="0" y="9380538"/>
            <a:ext cx="596684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sv-SE" sz="1200" dirty="0">
                <a:latin typeface="Times New Roman" charset="0"/>
              </a:rPr>
              <a:t> 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6190290" y="9380538"/>
            <a:ext cx="60423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/>
            <a:fld id="{1CE0CDAB-8E91-4251-9523-5A6A99D7A74F}" type="slidenum">
              <a:rPr lang="sv-SE" sz="1200">
                <a:latin typeface="Times New Roman" charset="0"/>
              </a:rPr>
              <a:pPr algn="r"/>
              <a:t>‹#›</a:t>
            </a:fld>
            <a:endParaRPr lang="sv-SE" sz="1200">
              <a:latin typeface="Times New Roman" charset="0"/>
            </a:endParaRPr>
          </a:p>
        </p:txBody>
      </p:sp>
      <p:sp>
        <p:nvSpPr>
          <p:cNvPr id="8" name="sidhuvud_v_n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90943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sidhuvud_h_n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984963" y="1"/>
            <a:ext cx="1812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r>
              <a:rPr lang="sv-SE" dirty="0"/>
              <a:t>2024-11-18</a:t>
            </a:r>
          </a:p>
        </p:txBody>
      </p:sp>
    </p:spTree>
    <p:extLst>
      <p:ext uri="{BB962C8B-B14F-4D97-AF65-F5344CB8AC3E}">
        <p14:creationId xmlns:p14="http://schemas.microsoft.com/office/powerpoint/2010/main" val="17507437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05216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+mn-ea"/>
        <a:cs typeface="+mn-cs"/>
      </a:defRPr>
    </a:lvl2pPr>
    <a:lvl3pPr marL="81043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215649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62086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026082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31298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36515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41731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333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71500"/>
            <a:ext cx="6000750" cy="24765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203223"/>
            <a:ext cx="4800600" cy="1622778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3369-E603-40D1-97EB-35A6E496AF2C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7056"/>
            <a:ext cx="2857500" cy="3175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76288"/>
            <a:ext cx="4560491" cy="50672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90500"/>
            <a:ext cx="3714750" cy="412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6899"/>
            <a:ext cx="3639742" cy="40441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508001"/>
            <a:ext cx="3257549" cy="36194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7896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44500"/>
            <a:ext cx="8114109" cy="26035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203223"/>
            <a:ext cx="6228158" cy="3810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D7246-C590-40CA-B8CC-53B003FCE726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0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71500"/>
            <a:ext cx="7543800" cy="22860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429000"/>
            <a:ext cx="6401991" cy="1566333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9A5E6-3D41-4D81-AE08-F78621F73EAF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8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71500"/>
            <a:ext cx="6858001" cy="22860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857500"/>
            <a:ext cx="6400800" cy="3175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584223"/>
            <a:ext cx="6400800" cy="1404054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20BE-65CA-4375-A659-1BC8273F131F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859" y="676852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307168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3029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857500"/>
            <a:ext cx="6400800" cy="14145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4277484"/>
            <a:ext cx="6401993" cy="7170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F2BE-7025-42D3-BF01-39AC34F0CAD0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71500"/>
            <a:ext cx="6858000" cy="22860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273779"/>
            <a:ext cx="6400801" cy="87488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48667"/>
            <a:ext cx="6400801" cy="846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2C2E-C741-4BAC-AA70-B82530D0BAD0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8859" y="676852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307168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3074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71500"/>
            <a:ext cx="7543800" cy="2286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273778"/>
            <a:ext cx="6400800" cy="6985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972277"/>
            <a:ext cx="6400801" cy="10230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7323-0FE0-4859-AC80-9DABFE89FA20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30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92C9-5BCE-40D8-8152-D702D8DE4017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71500"/>
            <a:ext cx="1543050" cy="3810000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71500"/>
            <a:ext cx="5867400" cy="4423833"/>
          </a:xfrm>
        </p:spPr>
        <p:txBody>
          <a:bodyPr vert="eaVert" anchor="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E281-EBC2-4093-A942-40079A728A5D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86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91" y="190800"/>
            <a:ext cx="763731" cy="10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3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 bakgrund polis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44D7F30-A8E5-428C-AA21-119FF4DB5826}"/>
              </a:ext>
            </a:extLst>
          </p:cNvPr>
          <p:cNvSpPr/>
          <p:nvPr userDrawn="1"/>
        </p:nvSpPr>
        <p:spPr bwMode="auto">
          <a:xfrm>
            <a:off x="-18000" y="-18000"/>
            <a:ext cx="9180000" cy="5733000"/>
          </a:xfrm>
          <a:prstGeom prst="rect">
            <a:avLst/>
          </a:prstGeom>
          <a:solidFill>
            <a:schemeClr val="bg1"/>
          </a:solidFill>
          <a:ln w="12699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AB316FA-E845-4AEF-BB27-91A57BBF7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65212"/>
            <a:ext cx="512570" cy="72000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E1F2C01A-202A-4F0C-B25C-897896A6D3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78000" y="5217584"/>
            <a:ext cx="446400" cy="24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39396" rIns="80200" bIns="39396">
            <a:spAutoFit/>
          </a:bodyPr>
          <a:lstStyle/>
          <a:p>
            <a:pPr algn="r">
              <a:spcBef>
                <a:spcPct val="50000"/>
              </a:spcBef>
            </a:pPr>
            <a:fld id="{FE9CE125-4B7D-4DAD-AFDF-FC7D0B70E349}" type="slidenum">
              <a:rPr lang="sv-SE" sz="1100"/>
              <a:pPr algn="r">
                <a:spcBef>
                  <a:spcPct val="50000"/>
                </a:spcBef>
              </a:pPr>
              <a:t>‹#›</a:t>
            </a:fld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602262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9353-CA3B-4C81-BD20-F0C6FB2BA440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Languagetext_Bildbakgrund">
            <a:extLst>
              <a:ext uri="{FF2B5EF4-FFF2-40B4-BE49-F238E27FC236}">
                <a16:creationId xmlns:a16="http://schemas.microsoft.com/office/drawing/2014/main" id="{C024AF27-5752-4FF9-96F4-50CD01B3B8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51200" y="5382000"/>
            <a:ext cx="5625969" cy="19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41479" rIns="79767" bIns="0"/>
          <a:lstStyle/>
          <a:p>
            <a:pPr algn="r"/>
            <a:endParaRPr lang="sv-SE" sz="1200" dirty="0">
              <a:solidFill>
                <a:srgbClr val="003B7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12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672167"/>
            <a:ext cx="6400801" cy="1901333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746500"/>
            <a:ext cx="6400800" cy="1248833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0AC0-E80E-4E2B-A9B3-252382C84F1A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71500"/>
            <a:ext cx="3703241" cy="3012723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71501"/>
            <a:ext cx="3700859" cy="3012722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E5FA-2FE3-45AF-B850-C023F6E96735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27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71500"/>
            <a:ext cx="3487340" cy="480218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058774"/>
            <a:ext cx="3703241" cy="2525448"/>
          </a:xfrm>
        </p:spPr>
        <p:txBody>
          <a:bodyPr anchor="t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71500"/>
            <a:ext cx="3498851" cy="480218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051719"/>
            <a:ext cx="3696891" cy="2525448"/>
          </a:xfrm>
        </p:spPr>
        <p:txBody>
          <a:bodyPr anchor="t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D258-99C4-4DC9-AE4D-D91C547B56EC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2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AFB2-4A39-4DE6-B490-E4C6B9D6E189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8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5CBC-1C0B-4484-96EA-0E449EA89AD7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5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71500"/>
            <a:ext cx="2743200" cy="1143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71500"/>
            <a:ext cx="4457701" cy="4423833"/>
          </a:xfrm>
        </p:spPr>
        <p:txBody>
          <a:bodyPr anchor="ctr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841499"/>
            <a:ext cx="2743200" cy="1742723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649D-2C76-418F-8DFD-130248425FBE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206500"/>
            <a:ext cx="4514850" cy="9525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762000"/>
            <a:ext cx="2460731" cy="3810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314222"/>
            <a:ext cx="4516041" cy="1707444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35938-73F1-48DF-955D-46353004ACBF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0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469445"/>
            <a:ext cx="2236394" cy="2674056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739444"/>
            <a:ext cx="6400800" cy="12558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71500"/>
            <a:ext cx="6400800" cy="3012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5143500"/>
            <a:ext cx="1200150" cy="30427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E11789-D5D1-49DA-818C-890749C400DE}" type="datetime1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5143500"/>
            <a:ext cx="5657850" cy="30427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648730"/>
            <a:ext cx="856684" cy="5582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DateText_Bildbakgrund">
            <a:extLst>
              <a:ext uri="{FF2B5EF4-FFF2-40B4-BE49-F238E27FC236}">
                <a16:creationId xmlns:a16="http://schemas.microsoft.com/office/drawing/2014/main" id="{720F19A7-7391-4072-82E6-D27750EEBA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51200" y="5382000"/>
            <a:ext cx="5625969" cy="23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1479" rIns="79767" bIns="41479">
            <a:spAutoFit/>
          </a:bodyPr>
          <a:lstStyle/>
          <a:p>
            <a:pPr algn="r"/>
            <a:r>
              <a:rPr lang="sv-SE" sz="1000" dirty="0">
                <a:latin typeface="Times New Roman" pitchFamily="18" charset="0"/>
                <a:cs typeface="Times New Roman" pitchFamily="18" charset="0"/>
              </a:rPr>
              <a:t>Lotta Jofjord, 2024-11-18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E4AD06C-C2D7-42F8-A261-DBEA6C3827E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" y="4845600"/>
            <a:ext cx="1742400" cy="649709"/>
          </a:xfrm>
          <a:prstGeom prst="rect">
            <a:avLst/>
          </a:prstGeom>
        </p:spPr>
      </p:pic>
      <p:sp>
        <p:nvSpPr>
          <p:cNvPr id="15" name="Und_kort_ovan_linje">
            <a:extLst>
              <a:ext uri="{FF2B5EF4-FFF2-40B4-BE49-F238E27FC236}">
                <a16:creationId xmlns:a16="http://schemas.microsoft.com/office/drawing/2014/main" id="{DA472C97-79AD-4761-9B41-1FE791C6C186}"/>
              </a:ext>
            </a:extLst>
          </p:cNvPr>
          <p:cNvSpPr txBox="1"/>
          <p:nvPr userDrawn="1"/>
        </p:nvSpPr>
        <p:spPr>
          <a:xfrm>
            <a:off x="2148472" y="5209200"/>
            <a:ext cx="6328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 b="0" baseline="0" dirty="0">
                <a:solidFill>
                  <a:srgbClr val="9B9B9B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Informationsklass Ej klassad</a:t>
            </a:r>
          </a:p>
        </p:txBody>
      </p:sp>
      <p:pic>
        <p:nvPicPr>
          <p:cNvPr id="16" name="EUFin_h" descr="Blue text on a black background&#10;&#10;Description automatically generated" hidden="1">
            <a:extLst>
              <a:ext uri="{FF2B5EF4-FFF2-40B4-BE49-F238E27FC236}">
                <a16:creationId xmlns:a16="http://schemas.microsoft.com/office/drawing/2014/main" id="{BD8E0FB9-BCC2-45C2-9994-F1DA0209633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91" y="5035050"/>
            <a:ext cx="2014189" cy="446895"/>
          </a:xfrm>
          <a:prstGeom prst="rect">
            <a:avLst/>
          </a:prstGeom>
        </p:spPr>
      </p:pic>
      <p:pic>
        <p:nvPicPr>
          <p:cNvPr id="17" name="EUCoFin_h" hidden="1">
            <a:extLst>
              <a:ext uri="{FF2B5EF4-FFF2-40B4-BE49-F238E27FC236}">
                <a16:creationId xmlns:a16="http://schemas.microsoft.com/office/drawing/2014/main" id="{858D5B4D-68DB-42FA-B7EC-6C99DD48A8A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146" y="5036400"/>
            <a:ext cx="200489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70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60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Platshållare för text 1"/>
          <p:cNvSpPr>
            <a:spLocks/>
          </p:cNvSpPr>
          <p:nvPr/>
        </p:nvSpPr>
        <p:spPr bwMode="auto">
          <a:xfrm>
            <a:off x="633046" y="1633371"/>
            <a:ext cx="7174523" cy="89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953" tIns="31907" rIns="15953" bIns="31907"/>
          <a:lstStyle/>
          <a:p>
            <a:pPr algn="ctr" defTabSz="405216" eaLnBrk="1" hangingPunct="1">
              <a:lnSpc>
                <a:spcPts val="2216"/>
              </a:lnSpc>
            </a:pP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Kommunpolis Lotta Jofjord, Kommunpolis Conny Holm</a:t>
            </a:r>
          </a:p>
          <a:p>
            <a:pPr algn="ctr" defTabSz="405216" eaLnBrk="1" hangingPunct="1">
              <a:lnSpc>
                <a:spcPts val="2216"/>
              </a:lnSpc>
            </a:pP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Lokalpolisområde Alingsås</a:t>
            </a:r>
          </a:p>
        </p:txBody>
      </p:sp>
      <p:sp>
        <p:nvSpPr>
          <p:cNvPr id="30729" name="Platshållare för text 1"/>
          <p:cNvSpPr>
            <a:spLocks/>
          </p:cNvSpPr>
          <p:nvPr/>
        </p:nvSpPr>
        <p:spPr bwMode="auto">
          <a:xfrm>
            <a:off x="422031" y="769881"/>
            <a:ext cx="7174523" cy="93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1862A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862A8"/>
                </a:solidFill>
                <a:miter lim="800000"/>
                <a:headEnd/>
                <a:tailEnd/>
              </a14:hiddenLine>
            </a:ext>
          </a:extLst>
        </p:spPr>
        <p:txBody>
          <a:bodyPr lIns="15953" tIns="31907" rIns="15953" bIns="31907" anchor="b"/>
          <a:lstStyle/>
          <a:p>
            <a:pPr algn="ctr" defTabSz="405216" eaLnBrk="1" hangingPunct="1">
              <a:lnSpc>
                <a:spcPts val="3102"/>
              </a:lnSpc>
            </a:pPr>
            <a:r>
              <a:rPr lang="sv-SE" sz="3500" b="1" dirty="0">
                <a:solidFill>
                  <a:srgbClr val="165A9B"/>
                </a:solidFill>
              </a:rPr>
              <a:t>Grannsamverkansutbildning </a:t>
            </a:r>
          </a:p>
          <a:p>
            <a:pPr algn="ctr" defTabSz="405216" eaLnBrk="1" hangingPunct="1">
              <a:lnSpc>
                <a:spcPts val="3102"/>
              </a:lnSpc>
            </a:pPr>
            <a:r>
              <a:rPr lang="sv-SE" sz="3500" b="1" dirty="0">
                <a:solidFill>
                  <a:srgbClr val="165A9B"/>
                </a:solidFill>
              </a:rPr>
              <a:t>för kontaktombud </a:t>
            </a:r>
          </a:p>
          <a:p>
            <a:pPr algn="ctr" defTabSz="405216" eaLnBrk="1" hangingPunct="1">
              <a:lnSpc>
                <a:spcPts val="3102"/>
              </a:lnSpc>
            </a:pPr>
            <a:r>
              <a:rPr lang="sv-SE" sz="3500" b="1" dirty="0">
                <a:solidFill>
                  <a:srgbClr val="165A9B"/>
                </a:solidFill>
              </a:rPr>
              <a:t>i samverkan med studieförbund</a:t>
            </a:r>
          </a:p>
        </p:txBody>
      </p:sp>
      <p:sp>
        <p:nvSpPr>
          <p:cNvPr id="30727" name="Blue_line"/>
          <p:cNvSpPr>
            <a:spLocks noChangeShapeType="1"/>
          </p:cNvSpPr>
          <p:nvPr/>
        </p:nvSpPr>
        <p:spPr bwMode="auto">
          <a:xfrm>
            <a:off x="0" y="2862000"/>
            <a:ext cx="9144000" cy="0"/>
          </a:xfrm>
          <a:prstGeom prst="line">
            <a:avLst/>
          </a:prstGeom>
          <a:noFill/>
          <a:ln w="203200">
            <a:solidFill>
              <a:srgbClr val="FF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043" tIns="40522" rIns="81043" bIns="40522" anchor="ctr"/>
          <a:lstStyle/>
          <a:p>
            <a:endParaRPr lang="sv-SE"/>
          </a:p>
        </p:txBody>
      </p:sp>
      <p:sp>
        <p:nvSpPr>
          <p:cNvPr id="4" name="Infoklass_rubrik">
            <a:extLst>
              <a:ext uri="{FF2B5EF4-FFF2-40B4-BE49-F238E27FC236}">
                <a16:creationId xmlns:a16="http://schemas.microsoft.com/office/drawing/2014/main" id="{6749D638-2F40-9A29-A8AD-653FEA360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46" y="193204"/>
            <a:ext cx="4443009" cy="24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altLang="sv-S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Informationsklass Ej klassad</a:t>
            </a:r>
            <a:endParaRPr kumimoji="0" lang="sv-SE" altLang="sv-SE" sz="800" u="none" strike="noStrike" cap="none" normalizeH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13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EUFin_v" descr="A blue flag with yellow stars&#10;&#10;Description automatically generated" hidden="1">
            <a:extLst>
              <a:ext uri="{FF2B5EF4-FFF2-40B4-BE49-F238E27FC236}">
                <a16:creationId xmlns:a16="http://schemas.microsoft.com/office/drawing/2014/main" id="{4AACE893-38AC-8343-E58C-515F889F5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84" y="304070"/>
            <a:ext cx="1047170" cy="1060979"/>
          </a:xfrm>
          <a:prstGeom prst="rect">
            <a:avLst/>
          </a:prstGeom>
        </p:spPr>
      </p:pic>
      <p:pic>
        <p:nvPicPr>
          <p:cNvPr id="5" name="EUCoFin_v" hidden="1">
            <a:extLst>
              <a:ext uri="{FF2B5EF4-FFF2-40B4-BE49-F238E27FC236}">
                <a16:creationId xmlns:a16="http://schemas.microsoft.com/office/drawing/2014/main" id="{DB24366F-7809-1DF1-96D5-F5ADF61E9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8400" y="306000"/>
            <a:ext cx="1008036" cy="1060796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0849B22-DF1D-4C45-A93E-FC9D88F80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21935"/>
            <a:ext cx="3097036" cy="271905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6D0F0AC-3809-4FB9-B50E-B8090004F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088" y="2921935"/>
            <a:ext cx="3097036" cy="271905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142D9C1-5F77-44E0-8676-511FCFD56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929508"/>
            <a:ext cx="2987824" cy="27190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5F9BF1-C111-4CEE-9205-59EC878F91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Syfte med utbildningen: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FCC3903-D445-4B91-916F-8B9734E6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1201316"/>
            <a:ext cx="5616623" cy="362468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Kvalitetssäkra konceptet Grannsamverkan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Höja kompetensen och stärka förmågan att vara kontaktperson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Öka kunskap om hur man anmäler och tipsar polisen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På sikt, förhindra och försvåra inbrott och annan brottslighet i respektive grannsamverkansområde </a:t>
            </a:r>
          </a:p>
        </p:txBody>
      </p:sp>
    </p:spTree>
    <p:extLst>
      <p:ext uri="{BB962C8B-B14F-4D97-AF65-F5344CB8AC3E}">
        <p14:creationId xmlns:p14="http://schemas.microsoft.com/office/powerpoint/2010/main" val="213413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3159" y="1"/>
            <a:ext cx="6400800" cy="985292"/>
          </a:xfrm>
        </p:spPr>
        <p:txBody>
          <a:bodyPr>
            <a:normAutofit/>
          </a:bodyPr>
          <a:lstStyle/>
          <a:p>
            <a:r>
              <a:rPr lang="sv-SE" sz="3200" dirty="0"/>
              <a:t>Förutsättningar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697260"/>
            <a:ext cx="8640960" cy="34563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v-SE" sz="1800" b="1" dirty="0"/>
              <a:t>I våra kommuner (Alingsås och Lerum) samarbetar vi med Studieförbundet Vuxenskolan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 b="1" dirty="0"/>
              <a:t>Respektive kommun sponsrar arvodet till handledare vid träff 1 o 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 b="1" dirty="0"/>
              <a:t>Studieförbundet Vuxenskolan, eller kommunen står för lokal för kursen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 b="1" dirty="0"/>
              <a:t>Studieförbundet sköter administrationen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 b="1" dirty="0"/>
              <a:t>Studieförbundet lägger in kursen i sin katalog, på sina sociala medier och gör den sökbar på nätet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F21C6C2-B295-4C2B-AB18-61DEE887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456" y="3361556"/>
            <a:ext cx="4644008" cy="2215751"/>
          </a:xfrm>
          <a:prstGeom prst="rect">
            <a:avLst/>
          </a:prstGeom>
        </p:spPr>
      </p:pic>
      <p:sp>
        <p:nvSpPr>
          <p:cNvPr id="3" name="Pil: nedåt 2">
            <a:extLst>
              <a:ext uri="{FF2B5EF4-FFF2-40B4-BE49-F238E27FC236}">
                <a16:creationId xmlns:a16="http://schemas.microsoft.com/office/drawing/2014/main" id="{8238F53A-E60D-4263-86E0-874346192593}"/>
              </a:ext>
            </a:extLst>
          </p:cNvPr>
          <p:cNvSpPr/>
          <p:nvPr/>
        </p:nvSpPr>
        <p:spPr>
          <a:xfrm rot="18482246">
            <a:off x="3614177" y="3184997"/>
            <a:ext cx="198761" cy="577433"/>
          </a:xfrm>
          <a:prstGeom prst="downArrow">
            <a:avLst>
              <a:gd name="adj1" fmla="val 2998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AF19FB78-8532-4913-AE55-D6E1BD5F7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159" y="571501"/>
            <a:ext cx="6000750" cy="629816"/>
          </a:xfrm>
        </p:spPr>
        <p:txBody>
          <a:bodyPr>
            <a:normAutofit fontScale="90000"/>
          </a:bodyPr>
          <a:lstStyle/>
          <a:p>
            <a:r>
              <a:rPr lang="sv-SE" dirty="0"/>
              <a:t>Kurstillfälle 1</a:t>
            </a:r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51767B63-9EFC-4784-BDF9-49E21983E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158" y="985292"/>
            <a:ext cx="5354985" cy="3840709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Kursinnehåll och material (Grannsamverkan i praktiken)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Vad är Grannsamverkan?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Vad är grannsamverkan.se? Följ på </a:t>
            </a:r>
            <a:r>
              <a:rPr lang="sv-SE" sz="1800" b="1" dirty="0" err="1"/>
              <a:t>Instagram</a:t>
            </a:r>
            <a:r>
              <a:rPr lang="sv-SE" sz="1800" b="1" dirty="0"/>
              <a:t> och Facebook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Vad mer kan du hitta digitalt? Följ lokala polisen t. ex.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Vad förväntas en kontaktperson göra?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Grannsamverkans-</a:t>
            </a:r>
            <a:r>
              <a:rPr lang="sv-SE" sz="1800" b="1" dirty="0" err="1"/>
              <a:t>appen</a:t>
            </a:r>
            <a:r>
              <a:rPr lang="sv-SE" sz="1800" b="1" dirty="0"/>
              <a:t> introduktion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Rutinaktivitetsteorin (Brottstriangeln)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b="1" dirty="0"/>
              <a:t>Vad man behöver göra inför och under kurstillfälle 2/hemuppgift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C20576B-BF1F-4C5E-B83E-2B416848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982089"/>
            <a:ext cx="1944782" cy="27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9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400E98-C80C-4EB0-BC4D-74E6EF99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5643"/>
            <a:ext cx="6400800" cy="1255889"/>
          </a:xfrm>
        </p:spPr>
        <p:txBody>
          <a:bodyPr>
            <a:normAutofit/>
          </a:bodyPr>
          <a:lstStyle/>
          <a:p>
            <a:r>
              <a:rPr lang="sv-SE" sz="3200" dirty="0"/>
              <a:t>Kurstillfälle</a:t>
            </a:r>
            <a:r>
              <a:rPr lang="sv-SE" sz="2800" dirty="0"/>
              <a:t> 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5FB297-6A51-44E3-B0FA-FD2A7E2E7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9308"/>
            <a:ext cx="7200800" cy="322874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v-SE" sz="1900" b="1" dirty="0"/>
              <a:t>Anordnas i egen regi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900" b="1" dirty="0"/>
              <a:t>Samla grannarna i området och informera om Grannsamverkan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900" b="1" dirty="0"/>
              <a:t>Grannsamverkans-</a:t>
            </a:r>
            <a:r>
              <a:rPr lang="sv-SE" sz="1900" b="1" dirty="0" err="1"/>
              <a:t>appen</a:t>
            </a:r>
            <a:r>
              <a:rPr lang="sv-SE" sz="1900" b="1" dirty="0"/>
              <a:t>, bjud in grannarna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900" b="1" dirty="0"/>
              <a:t>Organisera er, huvudkontaktombud/kontaktombud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900" b="1" dirty="0"/>
              <a:t>Fundera på hur ni sprider information, utöver det som kommer i </a:t>
            </a:r>
            <a:r>
              <a:rPr lang="sv-SE" sz="1900" b="1" dirty="0" err="1"/>
              <a:t>appen</a:t>
            </a:r>
            <a:endParaRPr lang="sv-SE" sz="19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sv-SE" sz="1900" b="1" dirty="0"/>
              <a:t>Fundera på hur många skyltar och dekaler ni kommer behöva, var skyltar ska sitta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900" b="1" dirty="0"/>
              <a:t>Uppmana till att göra polisanmälan/lämna tips om något händer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81C7FB7-8D9A-4C42-A38E-720B25D8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944" y="3937605"/>
            <a:ext cx="1304815" cy="17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1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57D238-C3C7-44B9-8888-2560B616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9" y="-35241"/>
            <a:ext cx="6400800" cy="1255889"/>
          </a:xfrm>
        </p:spPr>
        <p:txBody>
          <a:bodyPr/>
          <a:lstStyle/>
          <a:p>
            <a:r>
              <a:rPr lang="sv-SE" sz="3200" dirty="0"/>
              <a:t>KURSTILLFÄLLE</a:t>
            </a:r>
            <a:r>
              <a:rPr lang="sv-SE" dirty="0"/>
              <a:t> </a:t>
            </a:r>
            <a:r>
              <a:rPr lang="sv-SE" sz="2800" dirty="0"/>
              <a:t>3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47F20A-F7BC-47C1-AE99-22C2B5A91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841276"/>
            <a:ext cx="6374407" cy="4248472"/>
          </a:xfrm>
        </p:spPr>
        <p:txBody>
          <a:bodyPr>
            <a:normAutofit/>
          </a:bodyPr>
          <a:lstStyle/>
          <a:p>
            <a:r>
              <a:rPr lang="sv-SE" altLang="sv-SE" sz="1800" b="1" dirty="0"/>
              <a:t>Redogör för ert arbete under kurstillfälle 2; Eventuella frågor och oklarheter? Hur organiserade ni er?</a:t>
            </a:r>
          </a:p>
          <a:p>
            <a:r>
              <a:rPr lang="sv-SE" altLang="sv-SE" sz="1800" b="1" dirty="0"/>
              <a:t>Grannsamverkans-</a:t>
            </a:r>
            <a:r>
              <a:rPr lang="sv-SE" altLang="sv-SE" sz="1800" b="1" dirty="0" err="1"/>
              <a:t>appen</a:t>
            </a:r>
            <a:r>
              <a:rPr lang="sv-SE" altLang="sv-SE" sz="1800" b="1" dirty="0"/>
              <a:t>, funkar den för er?</a:t>
            </a:r>
          </a:p>
          <a:p>
            <a:r>
              <a:rPr lang="sv-SE" altLang="sv-SE" sz="1800" b="1" dirty="0"/>
              <a:t>Polisen:</a:t>
            </a:r>
          </a:p>
          <a:p>
            <a:pPr lvl="1"/>
            <a:r>
              <a:rPr lang="sv-SE" altLang="sv-SE" sz="1800" b="1" dirty="0"/>
              <a:t>Statistik/lokal lägesbild</a:t>
            </a:r>
          </a:p>
          <a:p>
            <a:pPr lvl="1"/>
            <a:r>
              <a:rPr lang="sv-SE" altLang="sv-SE" sz="1800" b="1" dirty="0"/>
              <a:t>Hur jobbar polisen med inbrott?</a:t>
            </a:r>
          </a:p>
          <a:p>
            <a:pPr lvl="1"/>
            <a:r>
              <a:rPr lang="sv-SE" altLang="sv-SE" sz="1800" b="1" dirty="0"/>
              <a:t>Vad ska man göra om man kommer hem och har haft inbrott?</a:t>
            </a:r>
          </a:p>
          <a:p>
            <a:pPr lvl="1"/>
            <a:r>
              <a:rPr lang="sv-SE" altLang="sv-SE" sz="1800" b="1" dirty="0"/>
              <a:t>Vad får man göra om man ertappar tjuvar?</a:t>
            </a:r>
          </a:p>
          <a:p>
            <a:pPr lvl="1"/>
            <a:r>
              <a:rPr lang="sv-SE" altLang="sv-SE" sz="1800" b="1" dirty="0"/>
              <a:t>Övriga frågor</a:t>
            </a:r>
          </a:p>
          <a:p>
            <a:r>
              <a:rPr lang="sv-SE" altLang="sv-SE" sz="1800" b="1" dirty="0"/>
              <a:t>Utdelning av skyltar och dekaler</a:t>
            </a:r>
            <a:endParaRPr lang="sv-SE" sz="1800" b="1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F409EF4-2B88-44F9-9C10-A40AA2C7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29" y="3433564"/>
            <a:ext cx="151097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0EFA7D-1EA5-464C-AF52-DB57A045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2265"/>
            <a:ext cx="6400800" cy="1255889"/>
          </a:xfrm>
        </p:spPr>
        <p:txBody>
          <a:bodyPr/>
          <a:lstStyle/>
          <a:p>
            <a:r>
              <a:rPr lang="sv-SE" dirty="0"/>
              <a:t>	</a:t>
            </a:r>
            <a:r>
              <a:rPr lang="sv-SE" sz="3200" dirty="0"/>
              <a:t>UPPFÖLJNING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A45565D-FE99-40B1-91CA-E269AE320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22622"/>
            <a:ext cx="7128792" cy="26429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1800" b="1" dirty="0"/>
              <a:t>Årlig träff i oktober för alla kontaktpersoner, informationsbrev </a:t>
            </a:r>
          </a:p>
          <a:p>
            <a:pPr marL="0" indent="0">
              <a:buNone/>
            </a:pPr>
            <a:r>
              <a:rPr lang="sv-SE" sz="1800" b="1" dirty="0"/>
              <a:t>och löpande kontakter via mail och telefon</a:t>
            </a:r>
          </a:p>
          <a:p>
            <a:pPr lvl="1"/>
            <a:r>
              <a:rPr lang="sv-SE" sz="1650" b="1" dirty="0"/>
              <a:t>Aktuellt/lägesbild/nyheter</a:t>
            </a:r>
          </a:p>
          <a:p>
            <a:pPr lvl="1"/>
            <a:r>
              <a:rPr lang="sv-SE" sz="1650" b="1" dirty="0"/>
              <a:t>Brottsstatistik</a:t>
            </a:r>
          </a:p>
          <a:p>
            <a:pPr lvl="1"/>
            <a:r>
              <a:rPr lang="sv-SE" sz="1650" b="1" dirty="0"/>
              <a:t>Repetition av valda delar i utbildningen</a:t>
            </a:r>
          </a:p>
          <a:p>
            <a:pPr lvl="1"/>
            <a:r>
              <a:rPr lang="sv-SE" sz="1650" b="1" dirty="0"/>
              <a:t>Kontaktombudens arbete löpande</a:t>
            </a:r>
          </a:p>
          <a:p>
            <a:pPr lvl="1"/>
            <a:r>
              <a:rPr lang="sv-SE" sz="1650" b="1" dirty="0"/>
              <a:t>Om varumärket Grannsamverkan  </a:t>
            </a:r>
          </a:p>
          <a:p>
            <a:pPr marL="0" indent="0">
              <a:buNone/>
            </a:pPr>
            <a:endParaRPr lang="sv-SE" sz="1800" b="1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6724E39-7BC4-4E11-99A8-1A3EE9304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2497460"/>
            <a:ext cx="1440160" cy="3200356"/>
          </a:xfrm>
          <a:prstGeom prst="rect">
            <a:avLst/>
          </a:prstGeom>
        </p:spPr>
      </p:pic>
      <p:sp>
        <p:nvSpPr>
          <p:cNvPr id="5" name="Pil: höger 4">
            <a:extLst>
              <a:ext uri="{FF2B5EF4-FFF2-40B4-BE49-F238E27FC236}">
                <a16:creationId xmlns:a16="http://schemas.microsoft.com/office/drawing/2014/main" id="{650C624E-6310-4783-83B7-F37D15264198}"/>
              </a:ext>
            </a:extLst>
          </p:cNvPr>
          <p:cNvSpPr/>
          <p:nvPr/>
        </p:nvSpPr>
        <p:spPr>
          <a:xfrm>
            <a:off x="4766861" y="3248542"/>
            <a:ext cx="187220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791016"/>
      </p:ext>
    </p:extLst>
  </p:cSld>
  <p:clrMapOvr>
    <a:masterClrMapping/>
  </p:clrMapOvr>
</p:sld>
</file>

<file path=ppt/theme/theme1.xml><?xml version="1.0" encoding="utf-8"?>
<a:theme xmlns:a="http://schemas.openxmlformats.org/drawingml/2006/main" name="Sektor">
  <a:themeElements>
    <a:clrScheme name="Sek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k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349</Words>
  <Application>Microsoft Office PowerPoint</Application>
  <PresentationFormat>Bildspel på skärmen (16:10)</PresentationFormat>
  <Paragraphs>53</Paragraphs>
  <Slides>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4" baseType="lpstr">
      <vt:lpstr>Arial</vt:lpstr>
      <vt:lpstr>Arial Rounded MT Bold</vt:lpstr>
      <vt:lpstr>Century Gothic</vt:lpstr>
      <vt:lpstr>Times New Roman</vt:lpstr>
      <vt:lpstr>Wingdings</vt:lpstr>
      <vt:lpstr>Wingdings 3</vt:lpstr>
      <vt:lpstr>Sektor</vt:lpstr>
      <vt:lpstr>PowerPoint-presentation</vt:lpstr>
      <vt:lpstr>Syfte med utbildningen:     </vt:lpstr>
      <vt:lpstr>Förutsättningar</vt:lpstr>
      <vt:lpstr>Kurstillfälle 1</vt:lpstr>
      <vt:lpstr>Kurstillfälle 2</vt:lpstr>
      <vt:lpstr>KURSTILLFÄLLE 3 </vt:lpstr>
      <vt:lpstr> UPPFÖLJNING</vt:lpstr>
    </vt:vector>
  </TitlesOfParts>
  <Company>Polisen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Liselotte Jofjord (Lotta);conny.holm@polisen.se</dc:creator>
  <cp:lastModifiedBy>Conny Holm</cp:lastModifiedBy>
  <cp:revision>35</cp:revision>
  <cp:lastPrinted>2014-10-01T07:36:37Z</cp:lastPrinted>
  <dcterms:created xsi:type="dcterms:W3CDTF">2024-09-27T10:08:54Z</dcterms:created>
  <dcterms:modified xsi:type="dcterms:W3CDTF">2024-11-18T13:57:09Z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P_presentationsmall">
    <vt:lpwstr>officiell2</vt:lpwstr>
  </property>
  <property fmtid="{D5CDD505-2E9C-101B-9397-08002B2CF9AE}" pid="3" name="RP_organisation">
    <vt:lpwstr>Polisregion Väst</vt:lpwstr>
  </property>
  <property fmtid="{D5CDD505-2E9C-101B-9397-08002B2CF9AE}" pid="4" name="RP_ver">
    <vt:lpwstr>3</vt:lpwstr>
  </property>
  <property fmtid="{D5CDD505-2E9C-101B-9397-08002B2CF9AE}" pid="5" name="RP_orientering">
    <vt:lpwstr>liggande</vt:lpwstr>
  </property>
  <property fmtid="{D5CDD505-2E9C-101B-9397-08002B2CF9AE}" pid="6" name="RP_polisenlogo">
    <vt:lpwstr>ja</vt:lpwstr>
  </property>
  <property fmtid="{D5CDD505-2E9C-101B-9397-08002B2CF9AE}" pid="7" name="Pol_2015">
    <vt:lpwstr>ja</vt:lpwstr>
  </property>
  <property fmtid="{D5CDD505-2E9C-101B-9397-08002B2CF9AE}" pid="8" name="RP_Språk">
    <vt:lpwstr>3</vt:lpwstr>
  </property>
  <property fmtid="{D5CDD505-2E9C-101B-9397-08002B2CF9AE}" pid="9" name="RP_Format">
    <vt:lpwstr>16_10</vt:lpwstr>
  </property>
  <property fmtid="{D5CDD505-2E9C-101B-9397-08002B2CF9AE}" pid="10" name="RP_eulogo">
    <vt:lpwstr>ja</vt:lpwstr>
  </property>
  <property fmtid="{D5CDD505-2E9C-101B-9397-08002B2CF9AE}" pid="11" name="RP_Arbetsbok">
    <vt:lpwstr>PMY_Presentation</vt:lpwstr>
  </property>
  <property fmtid="{D5CDD505-2E9C-101B-9397-08002B2CF9AE}" pid="12" name="EK_Datum_Visible">
    <vt:lpwstr>ja</vt:lpwstr>
  </property>
  <property fmtid="{D5CDD505-2E9C-101B-9397-08002B2CF9AE}" pid="13" name="EK_Namn_Visible">
    <vt:lpwstr>ja</vt:lpwstr>
  </property>
  <property fmtid="{D5CDD505-2E9C-101B-9397-08002B2CF9AE}" pid="14" name="EK_Division_Visible">
    <vt:lpwstr>nej</vt:lpwstr>
  </property>
  <property fmtid="{D5CDD505-2E9C-101B-9397-08002B2CF9AE}" pid="15" name="EK_Myndighet_Visible">
    <vt:lpwstr>nej</vt:lpwstr>
  </property>
  <property fmtid="{D5CDD505-2E9C-101B-9397-08002B2CF9AE}" pid="16" name="EK_Namn_H_Visible">
    <vt:lpwstr>ja</vt:lpwstr>
  </property>
  <property fmtid="{D5CDD505-2E9C-101B-9397-08002B2CF9AE}" pid="17" name="EK_Division_H_Visible">
    <vt:lpwstr>nej</vt:lpwstr>
  </property>
  <property fmtid="{D5CDD505-2E9C-101B-9397-08002B2CF9AE}" pid="18" name="EK_Arbenhet_under_logo">
    <vt:lpwstr>nej</vt:lpwstr>
  </property>
  <property fmtid="{D5CDD505-2E9C-101B-9397-08002B2CF9AE}" pid="19" name="EK_Org_under_logo">
    <vt:lpwstr>nej</vt:lpwstr>
  </property>
  <property fmtid="{D5CDD505-2E9C-101B-9397-08002B2CF9AE}" pid="20" name="RP_Stödrubrik">
    <vt:lpwstr/>
  </property>
  <property fmtid="{D5CDD505-2E9C-101B-9397-08002B2CF9AE}" pid="21" name="RP_InkluderaRubrikSida">
    <vt:lpwstr>nej</vt:lpwstr>
  </property>
  <property fmtid="{D5CDD505-2E9C-101B-9397-08002B2CF9AE}" pid="22" name="RP_Datum">
    <vt:lpwstr>2024-11-18</vt:lpwstr>
  </property>
  <property fmtid="{D5CDD505-2E9C-101B-9397-08002B2CF9AE}" pid="23" name="RP_Arbetsenhet">
    <vt:lpwstr>Polisområde Älvsborg</vt:lpwstr>
  </property>
  <property fmtid="{D5CDD505-2E9C-101B-9397-08002B2CF9AE}" pid="24" name="RP_Underenhet">
    <vt:lpwstr>Lokalpolisområde Alingsås</vt:lpwstr>
  </property>
  <property fmtid="{D5CDD505-2E9C-101B-9397-08002B2CF9AE}" pid="25" name="RP_Namn">
    <vt:lpwstr>Lotta Jofjord</vt:lpwstr>
  </property>
  <property fmtid="{D5CDD505-2E9C-101B-9397-08002B2CF9AE}" pid="26" name="RP_Myndighet">
    <vt:lpwstr>Polisregion Väst</vt:lpwstr>
  </property>
  <property fmtid="{D5CDD505-2E9C-101B-9397-08002B2CF9AE}" pid="27" name="RP_Bokstav">
    <vt:lpwstr>PRVÄ</vt:lpwstr>
  </property>
  <property fmtid="{D5CDD505-2E9C-101B-9397-08002B2CF9AE}" pid="28" name="SG_InformationsklassLång">
    <vt:lpwstr>Ej klassad</vt:lpwstr>
  </property>
  <property fmtid="{D5CDD505-2E9C-101B-9397-08002B2CF9AE}" pid="29" name="SG_Informationsklass">
    <vt:lpwstr>Ej klassad</vt:lpwstr>
  </property>
  <property fmtid="{D5CDD505-2E9C-101B-9397-08002B2CF9AE}" pid="30" name="SG_LedInformationsklass">
    <vt:lpwstr>Informationsklass</vt:lpwstr>
  </property>
  <property fmtid="{D5CDD505-2E9C-101B-9397-08002B2CF9AE}" pid="31" name="SG_LedInfoKlassKort">
    <vt:lpwstr>Infoklass</vt:lpwstr>
  </property>
  <property fmtid="{D5CDD505-2E9C-101B-9397-08002B2CF9AE}" pid="32" name="SG_EUFin">
    <vt:lpwstr>nej</vt:lpwstr>
  </property>
  <property fmtid="{D5CDD505-2E9C-101B-9397-08002B2CF9AE}" pid="33" name="SG_EUCoFin">
    <vt:lpwstr>nej</vt:lpwstr>
  </property>
  <property fmtid="{D5CDD505-2E9C-101B-9397-08002B2CF9AE}" pid="34" name="EK_Sparad_Idag">
    <vt:lpwstr>2024-11-18</vt:lpwstr>
  </property>
</Properties>
</file>