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57" r:id="rId5"/>
    <p:sldId id="260" r:id="rId6"/>
  </p:sldIdLst>
  <p:sldSz cx="9144000" cy="5715000" type="screen16x10"/>
  <p:notesSz cx="6797675" cy="98742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05216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810433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215649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620865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026082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431298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2836515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241731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6ABE"/>
    <a:srgbClr val="9B9B9B"/>
    <a:srgbClr val="165A9B"/>
    <a:srgbClr val="1862A8"/>
    <a:srgbClr val="FFCC33"/>
    <a:srgbClr val="1862AB"/>
    <a:srgbClr val="0033CC"/>
    <a:srgbClr val="3272BE"/>
    <a:srgbClr val="3275BE"/>
    <a:srgbClr val="306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0600" autoAdjust="0"/>
  </p:normalViewPr>
  <p:slideViewPr>
    <p:cSldViewPr>
      <p:cViewPr varScale="1">
        <p:scale>
          <a:sx n="93" d="100"/>
          <a:sy n="93" d="100"/>
        </p:scale>
        <p:origin x="738" y="90"/>
      </p:cViewPr>
      <p:guideLst>
        <p:guide orient="horz" pos="2160"/>
        <p:guide pos="312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68" y="10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Sheet1!$D$1:$I$1</c:f>
              <c:numCache>
                <c:formatCode>###0</c:formatCode>
                <c:ptCount val="6"/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  <c:pt idx="5">
                  <c:v>2020</c:v>
                </c:pt>
              </c:numCache>
            </c:numRef>
          </c:cat>
          <c:val>
            <c:numRef>
              <c:f>Sheet1!$D$2:$I$2</c:f>
              <c:numCache>
                <c:formatCode>#,##0</c:formatCode>
                <c:ptCount val="6"/>
                <c:pt idx="1">
                  <c:v>18146</c:v>
                </c:pt>
                <c:pt idx="2">
                  <c:v>19390</c:v>
                </c:pt>
                <c:pt idx="3">
                  <c:v>18392</c:v>
                </c:pt>
                <c:pt idx="4">
                  <c:v>19357</c:v>
                </c:pt>
                <c:pt idx="5">
                  <c:v>20149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36-49B8-B809-B891AFE37F8C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0825 Stöld genom inbrott från källare, vind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Sheet1!$D$1:$I$1</c:f>
              <c:numCache>
                <c:formatCode>###0</c:formatCode>
                <c:ptCount val="6"/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  <c:pt idx="5">
                  <c:v>2020</c:v>
                </c:pt>
              </c:numCache>
            </c:numRef>
          </c:cat>
          <c:val>
            <c:numRef>
              <c:f>Sheet1!$D$3:$I$3</c:f>
              <c:numCache>
                <c:formatCode>#,##0</c:formatCode>
                <c:ptCount val="6"/>
                <c:pt idx="1">
                  <c:v>13502</c:v>
                </c:pt>
                <c:pt idx="2">
                  <c:v>14274</c:v>
                </c:pt>
                <c:pt idx="3">
                  <c:v>13341</c:v>
                </c:pt>
                <c:pt idx="4">
                  <c:v>13549</c:v>
                </c:pt>
                <c:pt idx="5">
                  <c:v>12950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36-49B8-B809-B891AFE37F8C}"/>
            </c:ext>
          </c:extLst>
        </c:ser>
        <c:ser>
          <c:idx val="2"/>
          <c:order val="2"/>
          <c:tx>
            <c:strRef>
              <c:f>Sheet1!$C$4</c:f>
              <c:strCache>
                <c:ptCount val="1"/>
                <c:pt idx="0">
                  <c:v>9801 Inbrottsstöld, fullbordat, i villa/radhus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Sheet1!$D$1:$I$1</c:f>
              <c:numCache>
                <c:formatCode>###0</c:formatCode>
                <c:ptCount val="6"/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  <c:pt idx="5">
                  <c:v>2020</c:v>
                </c:pt>
              </c:numCache>
            </c:numRef>
          </c:cat>
          <c:val>
            <c:numRef>
              <c:f>Sheet1!$D$4:$I$4</c:f>
              <c:numCache>
                <c:formatCode>#,##0</c:formatCode>
                <c:ptCount val="6"/>
                <c:pt idx="1">
                  <c:v>2431</c:v>
                </c:pt>
                <c:pt idx="2">
                  <c:v>2756</c:v>
                </c:pt>
                <c:pt idx="3">
                  <c:v>2814</c:v>
                </c:pt>
                <c:pt idx="4">
                  <c:v>3106</c:v>
                </c:pt>
                <c:pt idx="5">
                  <c:v>4245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36-49B8-B809-B891AFE37F8C}"/>
            </c:ext>
          </c:extLst>
        </c:ser>
        <c:ser>
          <c:idx val="3"/>
          <c:order val="3"/>
          <c:tx>
            <c:strRef>
              <c:f>Sheet1!$C$5</c:f>
              <c:strCache>
                <c:ptCount val="1"/>
                <c:pt idx="0">
                  <c:v>9802 Inbrottsstöld, fFullbordat, i lägenhet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Sheet1!$D$1:$I$1</c:f>
              <c:numCache>
                <c:formatCode>###0</c:formatCode>
                <c:ptCount val="6"/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  <c:pt idx="5">
                  <c:v>2020</c:v>
                </c:pt>
              </c:numCache>
            </c:numRef>
          </c:cat>
          <c:val>
            <c:numRef>
              <c:f>Sheet1!$D$5:$I$5</c:f>
              <c:numCache>
                <c:formatCode>#,##0</c:formatCode>
                <c:ptCount val="6"/>
                <c:pt idx="1">
                  <c:v>2213</c:v>
                </c:pt>
                <c:pt idx="2">
                  <c:v>2360</c:v>
                </c:pt>
                <c:pt idx="3">
                  <c:v>2237</c:v>
                </c:pt>
                <c:pt idx="4">
                  <c:v>2702</c:v>
                </c:pt>
                <c:pt idx="5">
                  <c:v>2954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36-49B8-B809-B891AFE37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2700927"/>
        <c:axId val="1859588463"/>
      </c:lineChart>
      <c:catAx>
        <c:axId val="186270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59588463"/>
        <c:crosses val="autoZero"/>
        <c:auto val="1"/>
        <c:lblAlgn val="ctr"/>
        <c:lblOffset val="100"/>
        <c:noMultiLvlLbl val="0"/>
      </c:catAx>
      <c:valAx>
        <c:axId val="185958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62700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idhuvud_v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075" name="sidhuvud_h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/>
              <a:t>2024-11-14</a:t>
            </a:r>
          </a:p>
        </p:txBody>
      </p:sp>
      <p:sp>
        <p:nvSpPr>
          <p:cNvPr id="3076" name="sidfot_v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604237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3437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3F1A724-DC2C-4914-AF46-D803EDFF403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7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6088" y="746125"/>
            <a:ext cx="5905500" cy="36909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84" y="4690269"/>
            <a:ext cx="498653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54" name="sidfot_v_n"/>
          <p:cNvSpPr>
            <a:spLocks noChangeArrowheads="1"/>
          </p:cNvSpPr>
          <p:nvPr/>
        </p:nvSpPr>
        <p:spPr bwMode="auto">
          <a:xfrm>
            <a:off x="0" y="9380538"/>
            <a:ext cx="596684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sv-SE" sz="1200" dirty="0">
                <a:latin typeface="Times New Roman" charset="0"/>
              </a:rPr>
              <a:t> 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90290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1CE0CDAB-8E91-4251-9523-5A6A99D7A74F}" type="slidenum">
              <a:rPr lang="sv-SE" sz="1200">
                <a:latin typeface="Times New Roman" charset="0"/>
              </a:rPr>
              <a:pPr algn="r"/>
              <a:t>‹#›</a:t>
            </a:fld>
            <a:endParaRPr lang="sv-SE" sz="1200">
              <a:latin typeface="Times New Roman" charset="0"/>
            </a:endParaRPr>
          </a:p>
        </p:txBody>
      </p:sp>
      <p:sp>
        <p:nvSpPr>
          <p:cNvPr id="8" name="sidhuvud_v_n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sidhuvud_h_n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/>
              <a:t>2024-11-14</a:t>
            </a:r>
          </a:p>
        </p:txBody>
      </p:sp>
    </p:spTree>
    <p:extLst>
      <p:ext uri="{BB962C8B-B14F-4D97-AF65-F5344CB8AC3E}">
        <p14:creationId xmlns:p14="http://schemas.microsoft.com/office/powerpoint/2010/main" val="17507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0521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2pPr>
    <a:lvl3pPr marL="81043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21564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62086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333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988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567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8619393" y="5217584"/>
            <a:ext cx="375138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00" tIns="39396" rIns="80200" bIns="39396">
            <a:spAutoFit/>
          </a:bodyPr>
          <a:lstStyle/>
          <a:p>
            <a:pPr>
              <a:spcBef>
                <a:spcPct val="50000"/>
              </a:spcBef>
            </a:pPr>
            <a:fld id="{6077BA2F-4F97-47ED-BC04-84ECAD999CBA}" type="slidenum">
              <a:rPr lang="sv-SE" sz="11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10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91" y="190800"/>
            <a:ext cx="763731" cy="10728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166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166" y="510646"/>
            <a:ext cx="5486400" cy="3429000"/>
          </a:xfrm>
        </p:spPr>
        <p:txBody>
          <a:bodyPr/>
          <a:lstStyle>
            <a:lvl1pPr marL="0" indent="0">
              <a:buNone/>
              <a:defRPr sz="280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166" y="4472782"/>
            <a:ext cx="5486400" cy="544958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3760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9286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71139" y="317500"/>
            <a:ext cx="1921120" cy="45720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03385" y="317500"/>
            <a:ext cx="5627077" cy="45720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065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Languagetext_Bildbakgrund"/>
          <p:cNvSpPr txBox="1">
            <a:spLocks noChangeArrowheads="1"/>
          </p:cNvSpPr>
          <p:nvPr userDrawn="1"/>
        </p:nvSpPr>
        <p:spPr bwMode="auto">
          <a:xfrm>
            <a:off x="2851200" y="5382000"/>
            <a:ext cx="5625969" cy="19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1479" rIns="79767" bIns="0"/>
          <a:lstStyle/>
          <a:p>
            <a:pPr algn="r"/>
            <a:endParaRPr lang="sv-SE" sz="1200" dirty="0">
              <a:solidFill>
                <a:srgbClr val="003B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4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polis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44D7F30-A8E5-428C-AA21-119FF4DB5826}"/>
              </a:ext>
            </a:extLst>
          </p:cNvPr>
          <p:cNvSpPr/>
          <p:nvPr userDrawn="1"/>
        </p:nvSpPr>
        <p:spPr bwMode="auto">
          <a:xfrm>
            <a:off x="-18000" y="-18000"/>
            <a:ext cx="9180000" cy="5733000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AB316FA-E845-4AEF-BB27-91A57BBF7C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65212"/>
            <a:ext cx="512570" cy="720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1F2C01A-202A-4F0C-B25C-897896A6D3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78000" y="5217584"/>
            <a:ext cx="446400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39396" rIns="80200" bIns="39396">
            <a:spAutoFit/>
          </a:bodyPr>
          <a:lstStyle/>
          <a:p>
            <a:pPr algn="r">
              <a:spcBef>
                <a:spcPct val="50000"/>
              </a:spcBef>
            </a:pPr>
            <a:fld id="{FE9CE125-4B7D-4DAD-AFDF-FC7D0B70E349}" type="slidenum">
              <a:rPr lang="sv-SE" sz="1100"/>
              <a:pPr algn="r">
                <a:spcBef>
                  <a:spcPct val="50000"/>
                </a:spcBef>
              </a:pPr>
              <a:t>‹#›</a:t>
            </a:fld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60226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435" y="3672417"/>
            <a:ext cx="7772400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435" y="2422261"/>
            <a:ext cx="7772400" cy="12501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216" indent="0">
              <a:buNone/>
              <a:defRPr sz="1600"/>
            </a:lvl2pPr>
            <a:lvl3pPr marL="810433" indent="0">
              <a:buNone/>
              <a:defRPr sz="1400"/>
            </a:lvl3pPr>
            <a:lvl4pPr marL="1215649" indent="0">
              <a:buNone/>
              <a:defRPr sz="1200"/>
            </a:lvl4pPr>
            <a:lvl5pPr marL="1620865" indent="0">
              <a:buNone/>
              <a:defRPr sz="1200"/>
            </a:lvl5pPr>
            <a:lvl6pPr marL="2026082" indent="0">
              <a:buNone/>
              <a:defRPr sz="1200"/>
            </a:lvl6pPr>
            <a:lvl7pPr marL="2431298" indent="0">
              <a:buNone/>
              <a:defRPr sz="1200"/>
            </a:lvl7pPr>
            <a:lvl8pPr marL="2836515" indent="0">
              <a:buNone/>
              <a:defRPr sz="1200"/>
            </a:lvl8pPr>
            <a:lvl9pPr marL="3241731" indent="0">
              <a:buNone/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297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03385" y="1345332"/>
            <a:ext cx="3748454" cy="354416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92515" y="1345332"/>
            <a:ext cx="3799743" cy="354416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852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7787208" cy="9525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66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66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270" y="1279261"/>
            <a:ext cx="4041531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270" y="1812396"/>
            <a:ext cx="4041531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7309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5559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2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435" cy="9683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538" y="227542"/>
            <a:ext cx="5111262" cy="471819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435" cy="3533791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2172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UCoFin_h" hidden="1">
            <a:extLst>
              <a:ext uri="{FF2B5EF4-FFF2-40B4-BE49-F238E27FC236}">
                <a16:creationId xmlns:a16="http://schemas.microsoft.com/office/drawing/2014/main" id="{5E2CFEC8-E742-5674-B28D-B5A97BAF28E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20" y="5036400"/>
            <a:ext cx="2004890" cy="44504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50118"/>
            <a:ext cx="784887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814" tIns="39396" rIns="63814" bIns="393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Rubrikområde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332177"/>
            <a:ext cx="8505457" cy="355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0195" tIns="39396" rIns="70195" bIns="39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4"/>
            <a:endParaRPr lang="sv-S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78000" y="5217584"/>
            <a:ext cx="446400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39396" rIns="80200" bIns="39396">
            <a:spAutoFit/>
          </a:bodyPr>
          <a:lstStyle/>
          <a:p>
            <a:pPr algn="r">
              <a:spcBef>
                <a:spcPct val="50000"/>
              </a:spcBef>
            </a:pPr>
            <a:fld id="{FE9CE125-4B7D-4DAD-AFDF-FC7D0B70E349}" type="slidenum">
              <a:rPr lang="sv-SE" sz="1100"/>
              <a:pPr algn="r">
                <a:spcBef>
                  <a:spcPct val="50000"/>
                </a:spcBef>
              </a:pPr>
              <a:t>‹#›</a:t>
            </a:fld>
            <a:endParaRPr lang="sv-SE" sz="1100" dirty="0"/>
          </a:p>
        </p:txBody>
      </p:sp>
      <p:sp>
        <p:nvSpPr>
          <p:cNvPr id="1038" name="Languagetext_Bildbakgrund"/>
          <p:cNvSpPr txBox="1">
            <a:spLocks noChangeArrowheads="1"/>
          </p:cNvSpPr>
          <p:nvPr/>
        </p:nvSpPr>
        <p:spPr bwMode="auto">
          <a:xfrm>
            <a:off x="2236431" y="5412053"/>
            <a:ext cx="225969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sv-SE" sz="1000" dirty="0"/>
              <a:t> </a:t>
            </a:r>
          </a:p>
        </p:txBody>
      </p:sp>
      <p:sp>
        <p:nvSpPr>
          <p:cNvPr id="10" name="DateText_Bildbakgrund"/>
          <p:cNvSpPr txBox="1">
            <a:spLocks noChangeArrowheads="1"/>
          </p:cNvSpPr>
          <p:nvPr userDrawn="1"/>
        </p:nvSpPr>
        <p:spPr bwMode="auto">
          <a:xfrm>
            <a:off x="2851200" y="5382000"/>
            <a:ext cx="5625969" cy="20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1479" rIns="79767" bIns="41479">
            <a:spAutoFit/>
          </a:bodyPr>
          <a:lstStyle/>
          <a:p>
            <a:pPr algn="r"/>
            <a:r>
              <a:rPr lang="sv-SE" sz="800" dirty="0">
                <a:solidFill>
                  <a:srgbClr val="9B9B9B"/>
                </a:solidFill>
                <a:latin typeface="+mn-lt"/>
                <a:cs typeface="Times New Roman" pitchFamily="18" charset="0"/>
              </a:rPr>
              <a:t>2024-11-14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" y="4845600"/>
            <a:ext cx="1742400" cy="649709"/>
          </a:xfrm>
          <a:prstGeom prst="rect">
            <a:avLst/>
          </a:prstGeom>
        </p:spPr>
      </p:pic>
      <p:sp>
        <p:nvSpPr>
          <p:cNvPr id="2" name="Und_kort_ovan_linje">
            <a:extLst>
              <a:ext uri="{FF2B5EF4-FFF2-40B4-BE49-F238E27FC236}">
                <a16:creationId xmlns:a16="http://schemas.microsoft.com/office/drawing/2014/main" id="{8DC99661-66FD-3DFE-0A1B-A2CDDF069027}"/>
              </a:ext>
            </a:extLst>
          </p:cNvPr>
          <p:cNvSpPr txBox="1"/>
          <p:nvPr userDrawn="1"/>
        </p:nvSpPr>
        <p:spPr>
          <a:xfrm>
            <a:off x="2091191" y="5209952"/>
            <a:ext cx="6385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b="0" baseline="0" dirty="0">
                <a:solidFill>
                  <a:srgbClr val="9B9B9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Informationsklass Ej klassad</a:t>
            </a:r>
          </a:p>
        </p:txBody>
      </p:sp>
      <p:pic>
        <p:nvPicPr>
          <p:cNvPr id="4" name="EUFin_h" descr="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22FF8330-0061-5341-2B29-ACD89BB58CD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91" y="5035050"/>
            <a:ext cx="2014189" cy="44689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8797A29-117B-416E-538E-C852FD0027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66368"/>
            <a:ext cx="51257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65A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9pPr>
    </p:titleStyle>
    <p:bodyStyle>
      <a:lvl1pPr marL="168840" indent="-16884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90941" indent="-16884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800">
          <a:solidFill>
            <a:srgbClr val="4D4D4D"/>
          </a:solidFill>
          <a:latin typeface="+mn-lt"/>
        </a:defRPr>
      </a:lvl2pPr>
      <a:lvl3pPr marL="1046809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400">
          <a:solidFill>
            <a:srgbClr val="4D4D4D"/>
          </a:solidFill>
          <a:latin typeface="+mn-lt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200">
          <a:solidFill>
            <a:schemeClr val="tx1"/>
          </a:solidFill>
          <a:latin typeface="+mn-lt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Platshållare för text 1"/>
          <p:cNvSpPr>
            <a:spLocks/>
          </p:cNvSpPr>
          <p:nvPr/>
        </p:nvSpPr>
        <p:spPr bwMode="auto">
          <a:xfrm>
            <a:off x="633046" y="2103321"/>
            <a:ext cx="7174523" cy="4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53" tIns="31907" rIns="15953" bIns="31907"/>
          <a:lstStyle/>
          <a:p>
            <a:pPr defTabSz="405216" eaLnBrk="1" hangingPunct="1">
              <a:lnSpc>
                <a:spcPts val="2216"/>
              </a:lnSpc>
            </a:pPr>
            <a:r>
              <a:rPr lang="sv-SE" sz="1900" dirty="0">
                <a:solidFill>
                  <a:srgbClr val="9B9B9B"/>
                </a:solidFill>
              </a:rPr>
              <a:t>241121, Annica Odelind, Nationella operativa avdelningen</a:t>
            </a:r>
          </a:p>
        </p:txBody>
      </p:sp>
      <p:sp>
        <p:nvSpPr>
          <p:cNvPr id="30729" name="Platshållare för text 1"/>
          <p:cNvSpPr>
            <a:spLocks/>
          </p:cNvSpPr>
          <p:nvPr/>
        </p:nvSpPr>
        <p:spPr bwMode="auto">
          <a:xfrm>
            <a:off x="633046" y="1043918"/>
            <a:ext cx="6963508" cy="106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862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62A8"/>
                </a:solidFill>
                <a:miter lim="800000"/>
                <a:headEnd/>
                <a:tailEnd/>
              </a14:hiddenLine>
            </a:ext>
          </a:extLst>
        </p:spPr>
        <p:txBody>
          <a:bodyPr lIns="15953" tIns="31907" rIns="15953" bIns="31907" anchor="b"/>
          <a:lstStyle/>
          <a:p>
            <a:pPr defTabSz="405216" eaLnBrk="1" hangingPunct="1">
              <a:lnSpc>
                <a:spcPts val="3102"/>
              </a:lnSpc>
            </a:pPr>
            <a:r>
              <a:rPr lang="sv-SE" sz="3500" b="1" dirty="0">
                <a:solidFill>
                  <a:srgbClr val="165A9B"/>
                </a:solidFill>
              </a:rPr>
              <a:t>Grannsamverkanskonferens</a:t>
            </a:r>
          </a:p>
        </p:txBody>
      </p:sp>
      <p:pic>
        <p:nvPicPr>
          <p:cNvPr id="7" name="Pol_bild_FS">
            <a:extLst>
              <a:ext uri="{FF2B5EF4-FFF2-40B4-BE49-F238E27FC236}">
                <a16:creationId xmlns:a16="http://schemas.microsoft.com/office/drawing/2014/main" id="{EBF591C1-8267-48D2-A8D0-F347AD53273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200"/>
            <a:ext cx="9144000" cy="2793600"/>
          </a:xfrm>
          <a:prstGeom prst="rect">
            <a:avLst/>
          </a:prstGeom>
        </p:spPr>
      </p:pic>
      <p:sp>
        <p:nvSpPr>
          <p:cNvPr id="4" name="Infoklass_rubrik">
            <a:extLst>
              <a:ext uri="{FF2B5EF4-FFF2-40B4-BE49-F238E27FC236}">
                <a16:creationId xmlns:a16="http://schemas.microsoft.com/office/drawing/2014/main" id="{6749D638-2F40-9A29-A8AD-653FEA36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46" y="193204"/>
            <a:ext cx="4443009" cy="2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Informationsklass Ej klassad</a:t>
            </a:r>
            <a:endParaRPr kumimoji="0" lang="sv-SE" altLang="sv-SE" sz="800" u="none" strike="noStrike" cap="none" normalizeH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3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EUFin_v" descr="A blue flag with yellow stars&#10;&#10;Description automatically generated" hidden="1">
            <a:extLst>
              <a:ext uri="{FF2B5EF4-FFF2-40B4-BE49-F238E27FC236}">
                <a16:creationId xmlns:a16="http://schemas.microsoft.com/office/drawing/2014/main" id="{4AACE893-38AC-8343-E58C-515F889F5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84" y="304070"/>
            <a:ext cx="1047170" cy="1060979"/>
          </a:xfrm>
          <a:prstGeom prst="rect">
            <a:avLst/>
          </a:prstGeom>
        </p:spPr>
      </p:pic>
      <p:pic>
        <p:nvPicPr>
          <p:cNvPr id="5" name="EUCoFin_v" hidden="1">
            <a:extLst>
              <a:ext uri="{FF2B5EF4-FFF2-40B4-BE49-F238E27FC236}">
                <a16:creationId xmlns:a16="http://schemas.microsoft.com/office/drawing/2014/main" id="{DB24366F-7809-1DF1-96D5-F5ADF61E9F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8400" y="306000"/>
            <a:ext cx="1008036" cy="10607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CB38387-24AC-452E-BCE5-192F134FD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16400" r="35037" b="6601"/>
          <a:stretch/>
        </p:blipFill>
        <p:spPr>
          <a:xfrm rot="420000">
            <a:off x="4587122" y="794719"/>
            <a:ext cx="2736304" cy="396044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C0E86C5-D353-4C57-BF85-42A30A5A023D}"/>
              </a:ext>
            </a:extLst>
          </p:cNvPr>
          <p:cNvSpPr txBox="1"/>
          <p:nvPr/>
        </p:nvSpPr>
        <p:spPr>
          <a:xfrm>
            <a:off x="395536" y="985292"/>
            <a:ext cx="367240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Fyra metoder som påvisar </a:t>
            </a:r>
            <a:r>
              <a:rPr lang="sv-SE" i="1" dirty="0"/>
              <a:t>särskilt god effekt</a:t>
            </a:r>
            <a:r>
              <a:rPr lang="sv-SE" dirty="0"/>
              <a:t> 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dirty="0"/>
              <a:t>Myndighetsgemensam insats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dirty="0"/>
              <a:t>Riktad patrullering med årlig och daglig inriktning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dirty="0"/>
              <a:t>Kameraövervakning på ett gatustråk i ett särskilt utsatt område</a:t>
            </a:r>
          </a:p>
        </p:txBody>
      </p:sp>
    </p:spTree>
    <p:extLst>
      <p:ext uri="{BB962C8B-B14F-4D97-AF65-F5344CB8AC3E}">
        <p14:creationId xmlns:p14="http://schemas.microsoft.com/office/powerpoint/2010/main" val="342702351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9BC6491-24C1-49D2-AFBF-161F951E324C}"/>
              </a:ext>
            </a:extLst>
          </p:cNvPr>
          <p:cNvSpPr txBox="1"/>
          <p:nvPr/>
        </p:nvSpPr>
        <p:spPr>
          <a:xfrm>
            <a:off x="1619672" y="1849388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4400" b="1" dirty="0">
                <a:solidFill>
                  <a:srgbClr val="326ABE"/>
                </a:solidFill>
              </a:rPr>
              <a:t>Grannsamverkan</a:t>
            </a:r>
          </a:p>
        </p:txBody>
      </p:sp>
    </p:spTree>
    <p:extLst>
      <p:ext uri="{BB962C8B-B14F-4D97-AF65-F5344CB8AC3E}">
        <p14:creationId xmlns:p14="http://schemas.microsoft.com/office/powerpoint/2010/main" val="258326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1862A8"/>
                </a:solidFill>
              </a:rPr>
              <a:t>Grannsamverkan framåt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033AEED-3DD4-4889-921A-B0FABCB96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4626924" y="10419"/>
            <a:ext cx="3810417" cy="4824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5332"/>
            <a:ext cx="8505457" cy="354416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Stärka det lokala arbetet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Värdefull målgrupp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Hur kan Grannsamverkan bidra till att: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motverka nyrekryteringen av barn oc</a:t>
            </a:r>
            <a:r>
              <a:rPr lang="sv-SE" dirty="0">
                <a:solidFill>
                  <a:schemeClr val="bg1"/>
                </a:solidFill>
              </a:rPr>
              <a:t>h unga till kriminella n</a:t>
            </a:r>
            <a:r>
              <a:rPr lang="sv-SE" dirty="0"/>
              <a:t>ätverk?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förhindra sprängningar och skjutning</a:t>
            </a:r>
            <a:r>
              <a:rPr lang="sv-SE" dirty="0">
                <a:solidFill>
                  <a:schemeClr val="bg1"/>
                </a:solidFill>
              </a:rPr>
              <a:t>ar i bostadsområde?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förebygga våld i nära relation? 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E2A5305-5D73-4A61-BDBA-74B7C535101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" y="3937620"/>
            <a:ext cx="9072000" cy="1224000"/>
          </a:xfrm>
          <a:prstGeom prst="rect">
            <a:avLst/>
          </a:prstGeom>
        </p:spPr>
      </p:pic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CD25AC1B-6B96-4130-B09A-0E5B34483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409256"/>
              </p:ext>
            </p:extLst>
          </p:nvPr>
        </p:nvGraphicFramePr>
        <p:xfrm>
          <a:off x="62404" y="121196"/>
          <a:ext cx="8505825" cy="355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F9E4ADB2-124E-4F61-AD5B-F18AC6D8F5A6}"/>
              </a:ext>
            </a:extLst>
          </p:cNvPr>
          <p:cNvSpPr txBox="1"/>
          <p:nvPr/>
        </p:nvSpPr>
        <p:spPr>
          <a:xfrm>
            <a:off x="-36512" y="415364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Totalt</a:t>
            </a:r>
          </a:p>
        </p:txBody>
      </p:sp>
    </p:spTree>
    <p:extLst>
      <p:ext uri="{BB962C8B-B14F-4D97-AF65-F5344CB8AC3E}">
        <p14:creationId xmlns:p14="http://schemas.microsoft.com/office/powerpoint/2010/main" val="329570971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-tema">
  <a:themeElements>
    <a:clrScheme name="Polisen_Color_Scheme">
      <a:dk1>
        <a:srgbClr val="222222"/>
      </a:dk1>
      <a:lt1>
        <a:srgbClr val="FFFFFF"/>
      </a:lt1>
      <a:dk2>
        <a:srgbClr val="082138"/>
      </a:dk2>
      <a:lt2>
        <a:srgbClr val="F7F7F7"/>
      </a:lt2>
      <a:accent1>
        <a:srgbClr val="165A9B"/>
      </a:accent1>
      <a:accent2>
        <a:srgbClr val="FFCC33"/>
      </a:accent2>
      <a:accent3>
        <a:srgbClr val="FF7D00"/>
      </a:accent3>
      <a:accent4>
        <a:srgbClr val="D5D4D4"/>
      </a:accent4>
      <a:accent5>
        <a:srgbClr val="00B9F6"/>
      </a:accent5>
      <a:accent6>
        <a:srgbClr val="9AC601"/>
      </a:accent6>
      <a:hlink>
        <a:srgbClr val="0563C1"/>
      </a:hlink>
      <a:folHlink>
        <a:srgbClr val="954F72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4BA4F5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4394DE"/>
        </a:accent6>
        <a:hlink>
          <a:srgbClr val="FF7E2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33"/>
        </a:accent1>
        <a:accent2>
          <a:srgbClr val="326ABE"/>
        </a:accent2>
        <a:accent3>
          <a:srgbClr val="FFFFFF"/>
        </a:accent3>
        <a:accent4>
          <a:srgbClr val="000000"/>
        </a:accent4>
        <a:accent5>
          <a:srgbClr val="FFE2AD"/>
        </a:accent5>
        <a:accent6>
          <a:srgbClr val="2C5FAC"/>
        </a:accent6>
        <a:hlink>
          <a:srgbClr val="FF0033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l_presentation_l_16_10_ny.potx" id="{A18A1207-BB88-4BA3-BC23-7CE6F38098A6}" vid="{C90BAED4-6EE2-4255-9A6C-676DB3D5E2E0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pol_presentation_l_16_10_ny</Template>
  <TotalTime>0</TotalTime>
  <Words>78</Words>
  <Application>Microsoft Office PowerPoint</Application>
  <PresentationFormat>Bildspel på skärmen (16:10)</PresentationFormat>
  <Paragraphs>18</Paragraphs>
  <Slides>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Wingdings</vt:lpstr>
      <vt:lpstr>Office-tema</vt:lpstr>
      <vt:lpstr>PowerPoint-presentation</vt:lpstr>
      <vt:lpstr>PowerPoint-presentation</vt:lpstr>
      <vt:lpstr>PowerPoint-presentation</vt:lpstr>
      <vt:lpstr>Grannsamverkan framåt</vt:lpstr>
      <vt:lpstr>PowerPoint-presentation</vt:lpstr>
    </vt:vector>
  </TitlesOfParts>
  <Company>Polisen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Annica Odelind</dc:creator>
  <cp:lastModifiedBy>Annica Odelind</cp:lastModifiedBy>
  <cp:revision>36</cp:revision>
  <cp:lastPrinted>2014-10-01T07:36:37Z</cp:lastPrinted>
  <dcterms:created xsi:type="dcterms:W3CDTF">2024-11-06T13:26:11Z</dcterms:created>
  <dcterms:modified xsi:type="dcterms:W3CDTF">2024-11-14T15:33:27Z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P_presentationsmall">
    <vt:lpwstr>officiell2</vt:lpwstr>
  </property>
  <property fmtid="{D5CDD505-2E9C-101B-9397-08002B2CF9AE}" pid="3" name="RP_organisation">
    <vt:lpwstr>Nationella operativa avdelningen</vt:lpwstr>
  </property>
  <property fmtid="{D5CDD505-2E9C-101B-9397-08002B2CF9AE}" pid="4" name="RP_ver">
    <vt:lpwstr>3</vt:lpwstr>
  </property>
  <property fmtid="{D5CDD505-2E9C-101B-9397-08002B2CF9AE}" pid="5" name="RP_orientering">
    <vt:lpwstr>liggande</vt:lpwstr>
  </property>
  <property fmtid="{D5CDD505-2E9C-101B-9397-08002B2CF9AE}" pid="6" name="RP_polisenlogo">
    <vt:lpwstr>ja</vt:lpwstr>
  </property>
  <property fmtid="{D5CDD505-2E9C-101B-9397-08002B2CF9AE}" pid="7" name="Pol_2015">
    <vt:lpwstr>ja</vt:lpwstr>
  </property>
  <property fmtid="{D5CDD505-2E9C-101B-9397-08002B2CF9AE}" pid="8" name="RP_Språk">
    <vt:lpwstr>3</vt:lpwstr>
  </property>
  <property fmtid="{D5CDD505-2E9C-101B-9397-08002B2CF9AE}" pid="9" name="RP_Format">
    <vt:lpwstr>16_10</vt:lpwstr>
  </property>
  <property fmtid="{D5CDD505-2E9C-101B-9397-08002B2CF9AE}" pid="10" name="RP_eulogo">
    <vt:lpwstr>nej</vt:lpwstr>
  </property>
  <property fmtid="{D5CDD505-2E9C-101B-9397-08002B2CF9AE}" pid="11" name="RP_Arbetsbok">
    <vt:lpwstr>PMY_Presentation</vt:lpwstr>
  </property>
  <property fmtid="{D5CDD505-2E9C-101B-9397-08002B2CF9AE}" pid="12" name="EK_Datum_Visible">
    <vt:lpwstr>ja</vt:lpwstr>
  </property>
  <property fmtid="{D5CDD505-2E9C-101B-9397-08002B2CF9AE}" pid="13" name="EK_Namn_Visible">
    <vt:lpwstr>nej</vt:lpwstr>
  </property>
  <property fmtid="{D5CDD505-2E9C-101B-9397-08002B2CF9AE}" pid="14" name="EK_Division_Visible">
    <vt:lpwstr>nej</vt:lpwstr>
  </property>
  <property fmtid="{D5CDD505-2E9C-101B-9397-08002B2CF9AE}" pid="15" name="EK_Myndighet_Visible">
    <vt:lpwstr>nej</vt:lpwstr>
  </property>
  <property fmtid="{D5CDD505-2E9C-101B-9397-08002B2CF9AE}" pid="16" name="EK_Namn_H_Visible">
    <vt:lpwstr>ja</vt:lpwstr>
  </property>
  <property fmtid="{D5CDD505-2E9C-101B-9397-08002B2CF9AE}" pid="17" name="EK_Division_H_Visible">
    <vt:lpwstr>nej</vt:lpwstr>
  </property>
  <property fmtid="{D5CDD505-2E9C-101B-9397-08002B2CF9AE}" pid="18" name="EK_Arbenhet_under_logo">
    <vt:lpwstr>nej</vt:lpwstr>
  </property>
  <property fmtid="{D5CDD505-2E9C-101B-9397-08002B2CF9AE}" pid="19" name="EK_Org_under_logo">
    <vt:lpwstr>nej</vt:lpwstr>
  </property>
  <property fmtid="{D5CDD505-2E9C-101B-9397-08002B2CF9AE}" pid="20" name="RP_Stödrubrik">
    <vt:lpwstr/>
  </property>
  <property fmtid="{D5CDD505-2E9C-101B-9397-08002B2CF9AE}" pid="21" name="RP_InkluderaRubrikSida">
    <vt:lpwstr>nej</vt:lpwstr>
  </property>
  <property fmtid="{D5CDD505-2E9C-101B-9397-08002B2CF9AE}" pid="22" name="RP_Datum">
    <vt:lpwstr>2024-11-14</vt:lpwstr>
  </property>
  <property fmtid="{D5CDD505-2E9C-101B-9397-08002B2CF9AE}" pid="23" name="RP_Arbetsenhet">
    <vt:lpwstr>UC Nord</vt:lpwstr>
  </property>
  <property fmtid="{D5CDD505-2E9C-101B-9397-08002B2CF9AE}" pid="24" name="RP_Underenhet">
    <vt:lpwstr/>
  </property>
  <property fmtid="{D5CDD505-2E9C-101B-9397-08002B2CF9AE}" pid="25" name="RP_Namn">
    <vt:lpwstr>Annica Odelind</vt:lpwstr>
  </property>
  <property fmtid="{D5CDD505-2E9C-101B-9397-08002B2CF9AE}" pid="26" name="RP_Myndighet">
    <vt:lpwstr>Nationella operativa avdelningen</vt:lpwstr>
  </property>
  <property fmtid="{D5CDD505-2E9C-101B-9397-08002B2CF9AE}" pid="27" name="RP_Bokstav">
    <vt:lpwstr>NOA</vt:lpwstr>
  </property>
  <property fmtid="{D5CDD505-2E9C-101B-9397-08002B2CF9AE}" pid="28" name="SG_InformationsklassLång">
    <vt:lpwstr>Ej klassad</vt:lpwstr>
  </property>
  <property fmtid="{D5CDD505-2E9C-101B-9397-08002B2CF9AE}" pid="29" name="SG_Informationsklass">
    <vt:lpwstr>Ej klassad</vt:lpwstr>
  </property>
  <property fmtid="{D5CDD505-2E9C-101B-9397-08002B2CF9AE}" pid="30" name="SG_LedInformationsklass">
    <vt:lpwstr>Informationsklass</vt:lpwstr>
  </property>
  <property fmtid="{D5CDD505-2E9C-101B-9397-08002B2CF9AE}" pid="31" name="SG_LedInfoKlassKort">
    <vt:lpwstr>Infoklass</vt:lpwstr>
  </property>
  <property fmtid="{D5CDD505-2E9C-101B-9397-08002B2CF9AE}" pid="32" name="SG_EUFin">
    <vt:lpwstr>nej</vt:lpwstr>
  </property>
  <property fmtid="{D5CDD505-2E9C-101B-9397-08002B2CF9AE}" pid="33" name="SG_EUCoFin">
    <vt:lpwstr>nej</vt:lpwstr>
  </property>
  <property fmtid="{D5CDD505-2E9C-101B-9397-08002B2CF9AE}" pid="34" name="EK_Sparad_Idag">
    <vt:lpwstr>2024-11-14</vt:lpwstr>
  </property>
</Properties>
</file>