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sldIdLst>
    <p:sldId id="277" r:id="rId2"/>
    <p:sldId id="276" r:id="rId3"/>
    <p:sldId id="275" r:id="rId4"/>
    <p:sldId id="274" r:id="rId5"/>
    <p:sldId id="273" r:id="rId6"/>
    <p:sldId id="272" r:id="rId7"/>
    <p:sldId id="271" r:id="rId8"/>
    <p:sldId id="265" r:id="rId9"/>
    <p:sldId id="267" r:id="rId10"/>
    <p:sldId id="266" r:id="rId11"/>
    <p:sldId id="268" r:id="rId12"/>
    <p:sldId id="269" r:id="rId13"/>
    <p:sldId id="270" r:id="rId14"/>
    <p:sldId id="257" r:id="rId15"/>
    <p:sldId id="258" r:id="rId16"/>
    <p:sldId id="259" r:id="rId17"/>
    <p:sldId id="260" r:id="rId18"/>
    <p:sldId id="261" r:id="rId19"/>
    <p:sldId id="262" r:id="rId20"/>
    <p:sldId id="263" r:id="rId21"/>
    <p:sldId id="264" r:id="rId22"/>
    <p:sldId id="278" r:id="rId23"/>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4">
          <p15:clr>
            <a:srgbClr val="A4A3A4"/>
          </p15:clr>
        </p15:guide>
        <p15:guide id="2" orient="horz" pos="4156">
          <p15:clr>
            <a:srgbClr val="A4A3A4"/>
          </p15:clr>
        </p15:guide>
        <p15:guide id="3" orient="horz" pos="572">
          <p15:clr>
            <a:srgbClr val="A4A3A4"/>
          </p15:clr>
        </p15:guide>
        <p15:guide id="4" orient="horz" pos="1616">
          <p15:clr>
            <a:srgbClr val="A4A3A4"/>
          </p15:clr>
        </p15:guide>
        <p15:guide id="5" orient="horz" pos="1480">
          <p15:clr>
            <a:srgbClr val="A4A3A4"/>
          </p15:clr>
        </p15:guide>
        <p15:guide id="6" pos="249">
          <p15:clr>
            <a:srgbClr val="A4A3A4"/>
          </p15:clr>
        </p15:guide>
        <p15:guide id="7" pos="5420">
          <p15:clr>
            <a:srgbClr val="A4A3A4"/>
          </p15:clr>
        </p15:guide>
        <p15:guide id="8" pos="5529">
          <p15:clr>
            <a:srgbClr val="A4A3A4"/>
          </p15:clr>
        </p15:guide>
        <p15:guide id="9" pos="3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p:cViewPr>
        <p:scale>
          <a:sx n="80" d="100"/>
          <a:sy n="80" d="100"/>
        </p:scale>
        <p:origin x="114" y="852"/>
      </p:cViewPr>
      <p:guideLst>
        <p:guide orient="horz" pos="764"/>
        <p:guide orient="horz" pos="4156"/>
        <p:guide orient="horz" pos="572"/>
        <p:guide orient="horz" pos="1616"/>
        <p:guide orient="horz" pos="1480"/>
        <p:guide pos="249"/>
        <p:guide pos="5420"/>
        <p:guide pos="5529"/>
        <p:guide pos="3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C3B46D-8503-43E5-A80B-DA99E20CBA1E}" type="datetimeFigureOut">
              <a:rPr lang="sv-SE" smtClean="0"/>
              <a:t>2024-11-19</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D5438A-1ADB-4D4B-9238-8787A938D5C0}" type="slidenum">
              <a:rPr lang="sv-SE" smtClean="0"/>
              <a:t>‹#›</a:t>
            </a:fld>
            <a:endParaRPr lang="sv-SE"/>
          </a:p>
        </p:txBody>
      </p:sp>
    </p:spTree>
    <p:extLst>
      <p:ext uri="{BB962C8B-B14F-4D97-AF65-F5344CB8AC3E}">
        <p14:creationId xmlns:p14="http://schemas.microsoft.com/office/powerpoint/2010/main" val="1633968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A7D5438A-1ADB-4D4B-9238-8787A938D5C0}" type="slidenum">
              <a:rPr lang="sv-SE" smtClean="0"/>
              <a:t>7</a:t>
            </a:fld>
            <a:endParaRPr lang="sv-SE"/>
          </a:p>
        </p:txBody>
      </p:sp>
    </p:spTree>
    <p:extLst>
      <p:ext uri="{BB962C8B-B14F-4D97-AF65-F5344CB8AC3E}">
        <p14:creationId xmlns:p14="http://schemas.microsoft.com/office/powerpoint/2010/main" val="325349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a:xfrm>
            <a:off x="7020272" y="6376243"/>
            <a:ext cx="936104" cy="365125"/>
          </a:xfrm>
          <a:prstGeom prst="rect">
            <a:avLst/>
          </a:prstGeom>
        </p:spPr>
        <p:txBody>
          <a:bodyPr/>
          <a:lstStyle/>
          <a:p>
            <a:fld id="{AFA85E64-B907-4B68-8280-C544E5EF2C38}" type="datetime1">
              <a:rPr lang="sv-SE" smtClean="0"/>
              <a:t>2024-11-19</a:t>
            </a:fld>
            <a:endParaRPr lang="sv-SE"/>
          </a:p>
        </p:txBody>
      </p:sp>
      <p:sp>
        <p:nvSpPr>
          <p:cNvPr id="5" name="Platshållare för sidfot 4"/>
          <p:cNvSpPr>
            <a:spLocks noGrp="1"/>
          </p:cNvSpPr>
          <p:nvPr>
            <p:ph type="ftr" sz="quarter" idx="11"/>
          </p:nvPr>
        </p:nvSpPr>
        <p:spPr>
          <a:xfrm>
            <a:off x="3124200" y="6355992"/>
            <a:ext cx="2895600" cy="365125"/>
          </a:xfrm>
          <a:prstGeom prst="rect">
            <a:avLst/>
          </a:prstGeom>
        </p:spPr>
        <p:txBody>
          <a:bodyPr/>
          <a:lstStyle/>
          <a:p>
            <a:endParaRPr lang="sv-SE"/>
          </a:p>
        </p:txBody>
      </p:sp>
      <p:sp>
        <p:nvSpPr>
          <p:cNvPr id="6" name="Platshållare för bildnummer 5"/>
          <p:cNvSpPr>
            <a:spLocks noGrp="1"/>
          </p:cNvSpPr>
          <p:nvPr>
            <p:ph type="sldNum" sz="quarter" idx="12"/>
          </p:nvPr>
        </p:nvSpPr>
        <p:spPr>
          <a:xfrm>
            <a:off x="2051720" y="6356350"/>
            <a:ext cx="648072" cy="365125"/>
          </a:xfrm>
          <a:prstGeom prst="rect">
            <a:avLst/>
          </a:prstGeom>
        </p:spPr>
        <p:txBody>
          <a:bodyPr/>
          <a:lstStyle/>
          <a:p>
            <a:fld id="{56E4112C-F944-4894-9325-F6E2219292BF}" type="slidenum">
              <a:rPr lang="sv-SE" smtClean="0"/>
              <a:t>‹#›</a:t>
            </a:fld>
            <a:endParaRPr lang="sv-SE"/>
          </a:p>
        </p:txBody>
      </p:sp>
    </p:spTree>
    <p:extLst>
      <p:ext uri="{BB962C8B-B14F-4D97-AF65-F5344CB8AC3E}">
        <p14:creationId xmlns:p14="http://schemas.microsoft.com/office/powerpoint/2010/main" val="3076824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3" name="Platshållare för innehåll 2"/>
          <p:cNvSpPr>
            <a:spLocks noGrp="1"/>
          </p:cNvSpPr>
          <p:nvPr>
            <p:ph sz="half" idx="1"/>
          </p:nvPr>
        </p:nvSpPr>
        <p:spPr>
          <a:xfrm>
            <a:off x="539750" y="2565400"/>
            <a:ext cx="3956050" cy="3600449"/>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4648200" y="2565400"/>
            <a:ext cx="3956050" cy="3600449"/>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datum 4"/>
          <p:cNvSpPr>
            <a:spLocks noGrp="1"/>
          </p:cNvSpPr>
          <p:nvPr>
            <p:ph type="dt" sz="half" idx="10"/>
          </p:nvPr>
        </p:nvSpPr>
        <p:spPr>
          <a:xfrm>
            <a:off x="7020272" y="6376243"/>
            <a:ext cx="936104" cy="365125"/>
          </a:xfrm>
          <a:prstGeom prst="rect">
            <a:avLst/>
          </a:prstGeom>
        </p:spPr>
        <p:txBody>
          <a:bodyPr/>
          <a:lstStyle/>
          <a:p>
            <a:fld id="{9EF2A77F-85FC-4E5D-BE73-E097D7664CDE}" type="datetime1">
              <a:rPr lang="sv-SE" smtClean="0"/>
              <a:t>2024-11-19</a:t>
            </a:fld>
            <a:endParaRPr lang="sv-SE"/>
          </a:p>
        </p:txBody>
      </p:sp>
      <p:sp>
        <p:nvSpPr>
          <p:cNvPr id="6" name="Platshållare för sidfot 5"/>
          <p:cNvSpPr>
            <a:spLocks noGrp="1"/>
          </p:cNvSpPr>
          <p:nvPr>
            <p:ph type="ftr" sz="quarter" idx="11"/>
          </p:nvPr>
        </p:nvSpPr>
        <p:spPr>
          <a:xfrm>
            <a:off x="3124200" y="6355992"/>
            <a:ext cx="2895600" cy="365125"/>
          </a:xfrm>
          <a:prstGeom prst="rect">
            <a:avLst/>
          </a:prstGeom>
        </p:spPr>
        <p:txBody>
          <a:bodyPr/>
          <a:lstStyle/>
          <a:p>
            <a:endParaRPr lang="sv-SE"/>
          </a:p>
        </p:txBody>
      </p:sp>
      <p:sp>
        <p:nvSpPr>
          <p:cNvPr id="7" name="Platshållare för bildnummer 6"/>
          <p:cNvSpPr>
            <a:spLocks noGrp="1"/>
          </p:cNvSpPr>
          <p:nvPr>
            <p:ph type="sldNum" sz="quarter" idx="12"/>
          </p:nvPr>
        </p:nvSpPr>
        <p:spPr>
          <a:xfrm>
            <a:off x="2051720" y="6356350"/>
            <a:ext cx="648072" cy="365125"/>
          </a:xfrm>
          <a:prstGeom prst="rect">
            <a:avLst/>
          </a:prstGeom>
        </p:spPr>
        <p:txBody>
          <a:bodyPr/>
          <a:lstStyle/>
          <a:p>
            <a:fld id="{56E4112C-F944-4894-9325-F6E2219292BF}" type="slidenum">
              <a:rPr lang="sv-SE" smtClean="0"/>
              <a:t>‹#›</a:t>
            </a:fld>
            <a:endParaRPr lang="sv-SE"/>
          </a:p>
        </p:txBody>
      </p:sp>
    </p:spTree>
    <p:extLst>
      <p:ext uri="{BB962C8B-B14F-4D97-AF65-F5344CB8AC3E}">
        <p14:creationId xmlns:p14="http://schemas.microsoft.com/office/powerpoint/2010/main" val="1288528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datum 2"/>
          <p:cNvSpPr>
            <a:spLocks noGrp="1"/>
          </p:cNvSpPr>
          <p:nvPr>
            <p:ph type="dt" sz="half" idx="10"/>
          </p:nvPr>
        </p:nvSpPr>
        <p:spPr>
          <a:xfrm>
            <a:off x="7020272" y="6376243"/>
            <a:ext cx="936104" cy="365125"/>
          </a:xfrm>
          <a:prstGeom prst="rect">
            <a:avLst/>
          </a:prstGeom>
        </p:spPr>
        <p:txBody>
          <a:bodyPr/>
          <a:lstStyle/>
          <a:p>
            <a:fld id="{DA94AF65-CA25-412E-8731-BEA3E5E1E3CE}" type="datetime1">
              <a:rPr lang="sv-SE" smtClean="0"/>
              <a:t>2024-11-19</a:t>
            </a:fld>
            <a:endParaRPr lang="sv-SE"/>
          </a:p>
        </p:txBody>
      </p:sp>
      <p:sp>
        <p:nvSpPr>
          <p:cNvPr id="4" name="Platshållare för sidfot 3"/>
          <p:cNvSpPr>
            <a:spLocks noGrp="1"/>
          </p:cNvSpPr>
          <p:nvPr>
            <p:ph type="ftr" sz="quarter" idx="11"/>
          </p:nvPr>
        </p:nvSpPr>
        <p:spPr>
          <a:xfrm>
            <a:off x="3124200" y="6355992"/>
            <a:ext cx="2895600" cy="365125"/>
          </a:xfrm>
          <a:prstGeom prst="rect">
            <a:avLst/>
          </a:prstGeom>
        </p:spPr>
        <p:txBody>
          <a:bodyPr/>
          <a:lstStyle/>
          <a:p>
            <a:endParaRPr lang="sv-SE"/>
          </a:p>
        </p:txBody>
      </p:sp>
      <p:sp>
        <p:nvSpPr>
          <p:cNvPr id="5" name="Platshållare för bildnummer 4"/>
          <p:cNvSpPr>
            <a:spLocks noGrp="1"/>
          </p:cNvSpPr>
          <p:nvPr>
            <p:ph type="sldNum" sz="quarter" idx="12"/>
          </p:nvPr>
        </p:nvSpPr>
        <p:spPr>
          <a:xfrm>
            <a:off x="2051720" y="6356350"/>
            <a:ext cx="648072" cy="365125"/>
          </a:xfrm>
          <a:prstGeom prst="rect">
            <a:avLst/>
          </a:prstGeom>
        </p:spPr>
        <p:txBody>
          <a:bodyPr/>
          <a:lstStyle/>
          <a:p>
            <a:fld id="{56E4112C-F944-4894-9325-F6E2219292BF}" type="slidenum">
              <a:rPr lang="sv-SE" smtClean="0"/>
              <a:t>‹#›</a:t>
            </a:fld>
            <a:endParaRPr lang="sv-SE"/>
          </a:p>
        </p:txBody>
      </p:sp>
    </p:spTree>
    <p:extLst>
      <p:ext uri="{BB962C8B-B14F-4D97-AF65-F5344CB8AC3E}">
        <p14:creationId xmlns:p14="http://schemas.microsoft.com/office/powerpoint/2010/main" val="311160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a:xfrm>
            <a:off x="7020272" y="6376243"/>
            <a:ext cx="936104" cy="365125"/>
          </a:xfrm>
          <a:prstGeom prst="rect">
            <a:avLst/>
          </a:prstGeom>
        </p:spPr>
        <p:txBody>
          <a:bodyPr/>
          <a:lstStyle/>
          <a:p>
            <a:fld id="{DD846C18-0121-4757-B890-DCE5BBBC4BAD}" type="datetime1">
              <a:rPr lang="sv-SE" smtClean="0"/>
              <a:t>2024-11-19</a:t>
            </a:fld>
            <a:endParaRPr lang="sv-SE"/>
          </a:p>
        </p:txBody>
      </p:sp>
      <p:sp>
        <p:nvSpPr>
          <p:cNvPr id="3" name="Platshållare för sidfot 2"/>
          <p:cNvSpPr>
            <a:spLocks noGrp="1"/>
          </p:cNvSpPr>
          <p:nvPr>
            <p:ph type="ftr" sz="quarter" idx="11"/>
          </p:nvPr>
        </p:nvSpPr>
        <p:spPr>
          <a:xfrm>
            <a:off x="3124200" y="6355992"/>
            <a:ext cx="2895600" cy="365125"/>
          </a:xfrm>
          <a:prstGeom prst="rect">
            <a:avLst/>
          </a:prstGeom>
        </p:spPr>
        <p:txBody>
          <a:bodyPr/>
          <a:lstStyle/>
          <a:p>
            <a:endParaRPr lang="sv-SE"/>
          </a:p>
        </p:txBody>
      </p:sp>
      <p:sp>
        <p:nvSpPr>
          <p:cNvPr id="4" name="Platshållare för bildnummer 3"/>
          <p:cNvSpPr>
            <a:spLocks noGrp="1"/>
          </p:cNvSpPr>
          <p:nvPr>
            <p:ph type="sldNum" sz="quarter" idx="12"/>
          </p:nvPr>
        </p:nvSpPr>
        <p:spPr>
          <a:xfrm>
            <a:off x="2051720" y="6356350"/>
            <a:ext cx="648072" cy="365125"/>
          </a:xfrm>
          <a:prstGeom prst="rect">
            <a:avLst/>
          </a:prstGeom>
        </p:spPr>
        <p:txBody>
          <a:bodyPr/>
          <a:lstStyle/>
          <a:p>
            <a:fld id="{56E4112C-F944-4894-9325-F6E2219292BF}" type="slidenum">
              <a:rPr lang="sv-SE" smtClean="0"/>
              <a:t>‹#›</a:t>
            </a:fld>
            <a:endParaRPr lang="sv-SE"/>
          </a:p>
        </p:txBody>
      </p:sp>
    </p:spTree>
    <p:extLst>
      <p:ext uri="{BB962C8B-B14F-4D97-AF65-F5344CB8AC3E}">
        <p14:creationId xmlns:p14="http://schemas.microsoft.com/office/powerpoint/2010/main" val="619189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539750" y="1212850"/>
            <a:ext cx="2925763" cy="992014"/>
          </a:xfrm>
        </p:spPr>
        <p:txBody>
          <a:bodyPr anchor="b"/>
          <a:lstStyle>
            <a:lvl1pPr algn="l">
              <a:defRPr sz="2000" b="1"/>
            </a:lvl1pPr>
          </a:lstStyle>
          <a:p>
            <a:r>
              <a:rPr lang="sv-SE"/>
              <a:t>Klicka här för att ändra mall för rubrikformat</a:t>
            </a:r>
            <a:endParaRPr lang="sv-SE" dirty="0"/>
          </a:p>
        </p:txBody>
      </p:sp>
      <p:sp>
        <p:nvSpPr>
          <p:cNvPr id="3" name="Platshållare för innehåll 2"/>
          <p:cNvSpPr>
            <a:spLocks noGrp="1"/>
          </p:cNvSpPr>
          <p:nvPr>
            <p:ph idx="1"/>
          </p:nvPr>
        </p:nvSpPr>
        <p:spPr>
          <a:xfrm>
            <a:off x="3575050" y="1212850"/>
            <a:ext cx="5029200" cy="4913313"/>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text 3"/>
          <p:cNvSpPr>
            <a:spLocks noGrp="1"/>
          </p:cNvSpPr>
          <p:nvPr>
            <p:ph type="body" sz="half" idx="2"/>
          </p:nvPr>
        </p:nvSpPr>
        <p:spPr>
          <a:xfrm>
            <a:off x="539750" y="2276475"/>
            <a:ext cx="2925763" cy="38496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5" name="Platshållare för datum 4"/>
          <p:cNvSpPr>
            <a:spLocks noGrp="1"/>
          </p:cNvSpPr>
          <p:nvPr>
            <p:ph type="dt" sz="half" idx="10"/>
          </p:nvPr>
        </p:nvSpPr>
        <p:spPr>
          <a:xfrm>
            <a:off x="7020272" y="6376243"/>
            <a:ext cx="936104" cy="365125"/>
          </a:xfrm>
          <a:prstGeom prst="rect">
            <a:avLst/>
          </a:prstGeom>
        </p:spPr>
        <p:txBody>
          <a:bodyPr/>
          <a:lstStyle/>
          <a:p>
            <a:fld id="{45E11B20-BD85-44AE-9DDD-C6B74CDDED3C}" type="datetime1">
              <a:rPr lang="sv-SE" smtClean="0"/>
              <a:t>2024-11-19</a:t>
            </a:fld>
            <a:endParaRPr lang="sv-SE"/>
          </a:p>
        </p:txBody>
      </p:sp>
      <p:sp>
        <p:nvSpPr>
          <p:cNvPr id="6" name="Platshållare för sidfot 5"/>
          <p:cNvSpPr>
            <a:spLocks noGrp="1"/>
          </p:cNvSpPr>
          <p:nvPr>
            <p:ph type="ftr" sz="quarter" idx="11"/>
          </p:nvPr>
        </p:nvSpPr>
        <p:spPr>
          <a:xfrm>
            <a:off x="3124200" y="6355992"/>
            <a:ext cx="2895600" cy="365125"/>
          </a:xfrm>
          <a:prstGeom prst="rect">
            <a:avLst/>
          </a:prstGeom>
        </p:spPr>
        <p:txBody>
          <a:bodyPr/>
          <a:lstStyle/>
          <a:p>
            <a:endParaRPr lang="sv-SE"/>
          </a:p>
        </p:txBody>
      </p:sp>
      <p:sp>
        <p:nvSpPr>
          <p:cNvPr id="7" name="Platshållare för bildnummer 6"/>
          <p:cNvSpPr>
            <a:spLocks noGrp="1"/>
          </p:cNvSpPr>
          <p:nvPr>
            <p:ph type="sldNum" sz="quarter" idx="12"/>
          </p:nvPr>
        </p:nvSpPr>
        <p:spPr>
          <a:xfrm>
            <a:off x="2051720" y="6356350"/>
            <a:ext cx="648072" cy="365125"/>
          </a:xfrm>
          <a:prstGeom prst="rect">
            <a:avLst/>
          </a:prstGeom>
        </p:spPr>
        <p:txBody>
          <a:bodyPr/>
          <a:lstStyle/>
          <a:p>
            <a:fld id="{56E4112C-F944-4894-9325-F6E2219292BF}" type="slidenum">
              <a:rPr lang="sv-SE" smtClean="0"/>
              <a:t>‹#›</a:t>
            </a:fld>
            <a:endParaRPr lang="sv-SE"/>
          </a:p>
        </p:txBody>
      </p:sp>
    </p:spTree>
    <p:extLst>
      <p:ext uri="{BB962C8B-B14F-4D97-AF65-F5344CB8AC3E}">
        <p14:creationId xmlns:p14="http://schemas.microsoft.com/office/powerpoint/2010/main" val="101185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mall för rubrikformat</a:t>
            </a:r>
          </a:p>
        </p:txBody>
      </p:sp>
      <p:sp>
        <p:nvSpPr>
          <p:cNvPr id="3" name="Platshållare för bild 2"/>
          <p:cNvSpPr>
            <a:spLocks noGrp="1"/>
          </p:cNvSpPr>
          <p:nvPr>
            <p:ph type="pic" idx="1"/>
          </p:nvPr>
        </p:nvSpPr>
        <p:spPr>
          <a:xfrm>
            <a:off x="1792288" y="1212849"/>
            <a:ext cx="5486400" cy="35147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5" name="Platshållare för datum 4"/>
          <p:cNvSpPr>
            <a:spLocks noGrp="1"/>
          </p:cNvSpPr>
          <p:nvPr>
            <p:ph type="dt" sz="half" idx="10"/>
          </p:nvPr>
        </p:nvSpPr>
        <p:spPr>
          <a:xfrm>
            <a:off x="7020272" y="6376243"/>
            <a:ext cx="936104" cy="365125"/>
          </a:xfrm>
          <a:prstGeom prst="rect">
            <a:avLst/>
          </a:prstGeom>
        </p:spPr>
        <p:txBody>
          <a:bodyPr/>
          <a:lstStyle/>
          <a:p>
            <a:fld id="{40838379-2225-42FF-B5FB-C1FAAB322576}" type="datetime1">
              <a:rPr lang="sv-SE" smtClean="0"/>
              <a:t>2024-11-19</a:t>
            </a:fld>
            <a:endParaRPr lang="sv-SE"/>
          </a:p>
        </p:txBody>
      </p:sp>
      <p:sp>
        <p:nvSpPr>
          <p:cNvPr id="6" name="Platshållare för sidfot 5"/>
          <p:cNvSpPr>
            <a:spLocks noGrp="1"/>
          </p:cNvSpPr>
          <p:nvPr>
            <p:ph type="ftr" sz="quarter" idx="11"/>
          </p:nvPr>
        </p:nvSpPr>
        <p:spPr>
          <a:xfrm>
            <a:off x="3124200" y="6355992"/>
            <a:ext cx="2895600" cy="365125"/>
          </a:xfrm>
          <a:prstGeom prst="rect">
            <a:avLst/>
          </a:prstGeom>
        </p:spPr>
        <p:txBody>
          <a:bodyPr/>
          <a:lstStyle/>
          <a:p>
            <a:endParaRPr lang="sv-SE"/>
          </a:p>
        </p:txBody>
      </p:sp>
      <p:sp>
        <p:nvSpPr>
          <p:cNvPr id="7" name="Platshållare för bildnummer 6"/>
          <p:cNvSpPr>
            <a:spLocks noGrp="1"/>
          </p:cNvSpPr>
          <p:nvPr>
            <p:ph type="sldNum" sz="quarter" idx="12"/>
          </p:nvPr>
        </p:nvSpPr>
        <p:spPr>
          <a:xfrm>
            <a:off x="2051720" y="6356350"/>
            <a:ext cx="648072" cy="365125"/>
          </a:xfrm>
          <a:prstGeom prst="rect">
            <a:avLst/>
          </a:prstGeom>
        </p:spPr>
        <p:txBody>
          <a:bodyPr/>
          <a:lstStyle/>
          <a:p>
            <a:fld id="{56E4112C-F944-4894-9325-F6E2219292BF}" type="slidenum">
              <a:rPr lang="sv-SE" smtClean="0"/>
              <a:t>‹#›</a:t>
            </a:fld>
            <a:endParaRPr lang="sv-SE"/>
          </a:p>
        </p:txBody>
      </p:sp>
    </p:spTree>
    <p:extLst>
      <p:ext uri="{BB962C8B-B14F-4D97-AF65-F5344CB8AC3E}">
        <p14:creationId xmlns:p14="http://schemas.microsoft.com/office/powerpoint/2010/main" val="4216531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ktangel 6"/>
          <p:cNvSpPr/>
          <p:nvPr/>
        </p:nvSpPr>
        <p:spPr>
          <a:xfrm>
            <a:off x="0" y="0"/>
            <a:ext cx="9144000" cy="613487"/>
          </a:xfrm>
          <a:prstGeom prst="rect">
            <a:avLst/>
          </a:prstGeom>
          <a:solidFill>
            <a:srgbClr val="00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Platshållare för rubrik 1"/>
          <p:cNvSpPr>
            <a:spLocks noGrp="1"/>
          </p:cNvSpPr>
          <p:nvPr>
            <p:ph type="title"/>
          </p:nvPr>
        </p:nvSpPr>
        <p:spPr>
          <a:xfrm>
            <a:off x="539750" y="980729"/>
            <a:ext cx="8064500" cy="720080"/>
          </a:xfrm>
          <a:prstGeom prst="rect">
            <a:avLst/>
          </a:prstGeom>
        </p:spPr>
        <p:txBody>
          <a:bodyPr vert="horz" lIns="91440" tIns="45720" rIns="91440" bIns="45720" rtlCol="0" anchor="t" anchorCtr="0">
            <a:noAutofit/>
          </a:bodyPr>
          <a:lstStyle/>
          <a:p>
            <a:r>
              <a:rPr lang="sv-SE" dirty="0"/>
              <a:t>Klicka här för att ändra format</a:t>
            </a:r>
          </a:p>
        </p:txBody>
      </p:sp>
      <p:sp>
        <p:nvSpPr>
          <p:cNvPr id="3" name="Platshållare för text 2"/>
          <p:cNvSpPr>
            <a:spLocks noGrp="1"/>
          </p:cNvSpPr>
          <p:nvPr>
            <p:ph type="body" idx="1"/>
          </p:nvPr>
        </p:nvSpPr>
        <p:spPr>
          <a:xfrm>
            <a:off x="539750" y="1916832"/>
            <a:ext cx="8064500" cy="4392488"/>
          </a:xfrm>
          <a:prstGeom prst="rect">
            <a:avLst/>
          </a:prstGeom>
        </p:spPr>
        <p:txBody>
          <a:bodyPr vert="horz" lIns="91440" tIns="45720" rIns="91440" bIns="4572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0" name="textruta 9"/>
          <p:cNvSpPr txBox="1"/>
          <p:nvPr/>
        </p:nvSpPr>
        <p:spPr>
          <a:xfrm>
            <a:off x="294652" y="6407750"/>
            <a:ext cx="1901084" cy="261610"/>
          </a:xfrm>
          <a:prstGeom prst="rect">
            <a:avLst/>
          </a:prstGeom>
          <a:noFill/>
        </p:spPr>
        <p:txBody>
          <a:bodyPr wrap="square" rtlCol="0">
            <a:spAutoFit/>
          </a:bodyPr>
          <a:lstStyle/>
          <a:p>
            <a:r>
              <a:rPr lang="sv-SE" sz="1100" b="1" dirty="0">
                <a:solidFill>
                  <a:schemeClr val="accent1"/>
                </a:solidFill>
              </a:rPr>
              <a:t>bra.se</a:t>
            </a:r>
          </a:p>
        </p:txBody>
      </p:sp>
      <p:pic>
        <p:nvPicPr>
          <p:cNvPr id="13" name="Bildobjekt 12"/>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214922" y="188640"/>
            <a:ext cx="605550" cy="288032"/>
          </a:xfrm>
          <a:prstGeom prst="rect">
            <a:avLst/>
          </a:prstGeom>
          <a:noFill/>
          <a:ln>
            <a:noFill/>
          </a:ln>
        </p:spPr>
      </p:pic>
    </p:spTree>
    <p:extLst>
      <p:ext uri="{BB962C8B-B14F-4D97-AF65-F5344CB8AC3E}">
        <p14:creationId xmlns:p14="http://schemas.microsoft.com/office/powerpoint/2010/main" val="4063581034"/>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4" r:id="rId3"/>
    <p:sldLayoutId id="2147483655" r:id="rId4"/>
    <p:sldLayoutId id="2147483656" r:id="rId5"/>
    <p:sldLayoutId id="2147483657" r:id="rId6"/>
  </p:sldLayoutIdLst>
  <p:hf sldNum="0" hdr="0" ftr="0" dt="0"/>
  <p:txStyles>
    <p:titleStyle>
      <a:lvl1pPr algn="l" defTabSz="914400" rtl="0" eaLnBrk="1" latinLnBrk="0" hangingPunct="1">
        <a:spcBef>
          <a:spcPct val="0"/>
        </a:spcBef>
        <a:buNone/>
        <a:defRPr sz="3200" kern="1200">
          <a:solidFill>
            <a:schemeClr val="tx1"/>
          </a:solidFill>
          <a:latin typeface="+mj-lt"/>
          <a:ea typeface="+mj-ea"/>
          <a:cs typeface="+mj-cs"/>
        </a:defRPr>
      </a:lvl1pPr>
    </p:titleStyle>
    <p:bodyStyle>
      <a:lvl1pPr marL="180975" indent="-180975" algn="l" defTabSz="914400" rtl="0" eaLnBrk="1" latinLnBrk="0" hangingPunct="1">
        <a:spcBef>
          <a:spcPct val="20000"/>
        </a:spcBef>
        <a:buClr>
          <a:schemeClr val="accent1"/>
        </a:buClr>
        <a:buFont typeface="Arial" pitchFamily="34" charset="0"/>
        <a:buChar char="•"/>
        <a:defRPr sz="2000" kern="1200">
          <a:solidFill>
            <a:schemeClr val="tx1"/>
          </a:solidFill>
          <a:latin typeface="+mn-lt"/>
          <a:ea typeface="+mn-ea"/>
          <a:cs typeface="+mn-cs"/>
        </a:defRPr>
      </a:lvl1pPr>
      <a:lvl2pPr marL="449263" indent="-268288" algn="l" defTabSz="914400" rtl="0" eaLnBrk="1" latinLnBrk="0" hangingPunct="1">
        <a:spcBef>
          <a:spcPct val="20000"/>
        </a:spcBef>
        <a:buClr>
          <a:schemeClr val="accent1"/>
        </a:buClr>
        <a:buFont typeface="Arial" pitchFamily="34" charset="0"/>
        <a:buChar char="–"/>
        <a:defRPr sz="1800" kern="1200">
          <a:solidFill>
            <a:schemeClr val="tx1"/>
          </a:solidFill>
          <a:latin typeface="+mn-lt"/>
          <a:ea typeface="+mn-ea"/>
          <a:cs typeface="+mn-cs"/>
        </a:defRPr>
      </a:lvl2pPr>
      <a:lvl3pPr marL="630238" indent="-180975"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3pPr>
      <a:lvl4pPr marL="896938" indent="-26670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077913" indent="-180975"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lina.fjelkegard@bra.se" TargetMode="External"/><Relationship Id="rId2" Type="http://schemas.openxmlformats.org/officeDocument/2006/relationships/hyperlink" Target="mailto:emma.patel@bra.se"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E17EDCDC-4DE9-4FB7-9602-67F5854865F7}"/>
              </a:ext>
            </a:extLst>
          </p:cNvPr>
          <p:cNvPicPr>
            <a:picLocks noChangeAspect="1"/>
          </p:cNvPicPr>
          <p:nvPr/>
        </p:nvPicPr>
        <p:blipFill>
          <a:blip r:embed="rId2"/>
          <a:stretch>
            <a:fillRect/>
          </a:stretch>
        </p:blipFill>
        <p:spPr>
          <a:xfrm>
            <a:off x="4860032" y="1052736"/>
            <a:ext cx="3781203" cy="5351856"/>
          </a:xfrm>
          <a:prstGeom prst="rect">
            <a:avLst/>
          </a:prstGeom>
        </p:spPr>
      </p:pic>
      <p:sp>
        <p:nvSpPr>
          <p:cNvPr id="8" name="textruta 7">
            <a:extLst>
              <a:ext uri="{FF2B5EF4-FFF2-40B4-BE49-F238E27FC236}">
                <a16:creationId xmlns:a16="http://schemas.microsoft.com/office/drawing/2014/main" id="{338630B6-F5A7-4DCA-AB93-23E5731CA6F5}"/>
              </a:ext>
            </a:extLst>
          </p:cNvPr>
          <p:cNvSpPr txBox="1"/>
          <p:nvPr/>
        </p:nvSpPr>
        <p:spPr>
          <a:xfrm>
            <a:off x="809888" y="1268760"/>
            <a:ext cx="3441868" cy="5019964"/>
          </a:xfrm>
          <a:prstGeom prst="rect">
            <a:avLst/>
          </a:prstGeom>
          <a:noFill/>
        </p:spPr>
        <p:txBody>
          <a:bodyPr wrap="square" rtlCol="0">
            <a:spAutoFit/>
          </a:bodyPr>
          <a:lstStyle/>
          <a:p>
            <a:r>
              <a:rPr lang="sv-SE" sz="3200" dirty="0"/>
              <a:t>Bostadsinbrott – </a:t>
            </a:r>
          </a:p>
          <a:p>
            <a:r>
              <a:rPr lang="sv-SE" sz="2400" dirty="0"/>
              <a:t>Utveckling, karaktär och polisens hantering</a:t>
            </a:r>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pPr>
              <a:lnSpc>
                <a:spcPct val="150000"/>
              </a:lnSpc>
            </a:pPr>
            <a:r>
              <a:rPr lang="sv-SE" dirty="0"/>
              <a:t>Författare:</a:t>
            </a:r>
          </a:p>
          <a:p>
            <a:pPr>
              <a:lnSpc>
                <a:spcPct val="150000"/>
              </a:lnSpc>
            </a:pPr>
            <a:r>
              <a:rPr lang="sv-SE" dirty="0"/>
              <a:t>Emma </a:t>
            </a:r>
            <a:r>
              <a:rPr lang="sv-SE" dirty="0" err="1"/>
              <a:t>Patel</a:t>
            </a:r>
            <a:endParaRPr lang="sv-SE" dirty="0"/>
          </a:p>
          <a:p>
            <a:pPr>
              <a:lnSpc>
                <a:spcPct val="150000"/>
              </a:lnSpc>
            </a:pPr>
            <a:r>
              <a:rPr lang="sv-SE" dirty="0"/>
              <a:t>Lina </a:t>
            </a:r>
            <a:r>
              <a:rPr lang="sv-SE" dirty="0" err="1"/>
              <a:t>Fjelkegård</a:t>
            </a:r>
            <a:endParaRPr lang="sv-SE" dirty="0"/>
          </a:p>
        </p:txBody>
      </p:sp>
    </p:spTree>
    <p:extLst>
      <p:ext uri="{BB962C8B-B14F-4D97-AF65-F5344CB8AC3E}">
        <p14:creationId xmlns:p14="http://schemas.microsoft.com/office/powerpoint/2010/main" val="2149101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A33004F-16F8-48DE-951F-4C458D346342}"/>
              </a:ext>
            </a:extLst>
          </p:cNvPr>
          <p:cNvSpPr>
            <a:spLocks noGrp="1"/>
          </p:cNvSpPr>
          <p:nvPr>
            <p:ph type="title"/>
          </p:nvPr>
        </p:nvSpPr>
        <p:spPr>
          <a:xfrm>
            <a:off x="1054990" y="1052736"/>
            <a:ext cx="8064500" cy="720080"/>
          </a:xfrm>
        </p:spPr>
        <p:txBody>
          <a:bodyPr/>
          <a:lstStyle/>
          <a:p>
            <a:r>
              <a:rPr lang="sv-SE" dirty="0"/>
              <a:t>Allt är inte bostadsinbrott</a:t>
            </a:r>
          </a:p>
        </p:txBody>
      </p:sp>
      <p:pic>
        <p:nvPicPr>
          <p:cNvPr id="3" name="Bildobjekt 2" descr="Cirkeldiagram som visar fördelningen av de förundersökningar Brå gått igenom på kategorierna sannolikt inte brott 17%, Annan brottsrubricering mer lämplig 15%, Målsägande och misstänkt bekanta 10% och Typiskt inbrott 58%.">
            <a:extLst>
              <a:ext uri="{FF2B5EF4-FFF2-40B4-BE49-F238E27FC236}">
                <a16:creationId xmlns:a16="http://schemas.microsoft.com/office/drawing/2014/main" id="{5769A968-65C7-44B9-9732-005175FE7C6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7664" y="2708920"/>
            <a:ext cx="4680520" cy="2880321"/>
          </a:xfrm>
          <a:prstGeom prst="rect">
            <a:avLst/>
          </a:prstGeom>
          <a:noFill/>
          <a:ln>
            <a:noFill/>
          </a:ln>
        </p:spPr>
      </p:pic>
      <p:sp>
        <p:nvSpPr>
          <p:cNvPr id="4" name="textruta 3">
            <a:extLst>
              <a:ext uri="{FF2B5EF4-FFF2-40B4-BE49-F238E27FC236}">
                <a16:creationId xmlns:a16="http://schemas.microsoft.com/office/drawing/2014/main" id="{B8198578-9AF1-48B4-9CFA-804999AD2AEB}"/>
              </a:ext>
            </a:extLst>
          </p:cNvPr>
          <p:cNvSpPr txBox="1"/>
          <p:nvPr/>
        </p:nvSpPr>
        <p:spPr>
          <a:xfrm>
            <a:off x="1565785" y="2292068"/>
            <a:ext cx="518457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black"/>
                </a:solidFill>
                <a:effectLst/>
                <a:uLnTx/>
                <a:uFillTx/>
                <a:latin typeface="Calibri"/>
                <a:ea typeface="+mn-ea"/>
                <a:cs typeface="+mn-cs"/>
              </a:rPr>
              <a:t>Fördelning av anmälda bostadsinbrott</a:t>
            </a:r>
          </a:p>
        </p:txBody>
      </p:sp>
    </p:spTree>
    <p:extLst>
      <p:ext uri="{BB962C8B-B14F-4D97-AF65-F5344CB8AC3E}">
        <p14:creationId xmlns:p14="http://schemas.microsoft.com/office/powerpoint/2010/main" val="873162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1DFCBBA-142F-44CB-B9E0-2D6347AD90C6}"/>
              </a:ext>
            </a:extLst>
          </p:cNvPr>
          <p:cNvSpPr>
            <a:spLocks noGrp="1"/>
          </p:cNvSpPr>
          <p:nvPr>
            <p:ph type="title"/>
          </p:nvPr>
        </p:nvSpPr>
        <p:spPr>
          <a:xfrm>
            <a:off x="827584" y="963308"/>
            <a:ext cx="8064500" cy="720080"/>
          </a:xfrm>
        </p:spPr>
        <p:txBody>
          <a:bodyPr/>
          <a:lstStyle/>
          <a:p>
            <a:r>
              <a:rPr lang="sv-SE" dirty="0"/>
              <a:t>Ofta lång tid innan brottet upptäcks</a:t>
            </a:r>
          </a:p>
        </p:txBody>
      </p:sp>
      <p:pic>
        <p:nvPicPr>
          <p:cNvPr id="3" name="Bildobjekt 2">
            <a:extLst>
              <a:ext uri="{FF2B5EF4-FFF2-40B4-BE49-F238E27FC236}">
                <a16:creationId xmlns:a16="http://schemas.microsoft.com/office/drawing/2014/main" id="{C17D8CC1-91DA-4C53-91C9-CEFAE6356057}"/>
              </a:ext>
            </a:extLst>
          </p:cNvPr>
          <p:cNvPicPr>
            <a:picLocks noChangeAspect="1"/>
          </p:cNvPicPr>
          <p:nvPr/>
        </p:nvPicPr>
        <p:blipFill>
          <a:blip r:embed="rId2"/>
          <a:stretch>
            <a:fillRect/>
          </a:stretch>
        </p:blipFill>
        <p:spPr>
          <a:xfrm>
            <a:off x="1763688" y="2708920"/>
            <a:ext cx="4572396" cy="2743438"/>
          </a:xfrm>
          <a:prstGeom prst="rect">
            <a:avLst/>
          </a:prstGeom>
        </p:spPr>
      </p:pic>
      <p:sp>
        <p:nvSpPr>
          <p:cNvPr id="4" name="textruta 3">
            <a:extLst>
              <a:ext uri="{FF2B5EF4-FFF2-40B4-BE49-F238E27FC236}">
                <a16:creationId xmlns:a16="http://schemas.microsoft.com/office/drawing/2014/main" id="{575DA575-F933-4874-8BDC-18358B76BF3E}"/>
              </a:ext>
            </a:extLst>
          </p:cNvPr>
          <p:cNvSpPr txBox="1"/>
          <p:nvPr/>
        </p:nvSpPr>
        <p:spPr>
          <a:xfrm>
            <a:off x="1619672" y="2142148"/>
            <a:ext cx="6192688" cy="369332"/>
          </a:xfrm>
          <a:prstGeom prst="rect">
            <a:avLst/>
          </a:prstGeom>
          <a:noFill/>
        </p:spPr>
        <p:txBody>
          <a:bodyPr wrap="square" rtlCol="0">
            <a:spAutoFit/>
          </a:bodyPr>
          <a:lstStyle/>
          <a:p>
            <a:r>
              <a:rPr lang="sv-SE" dirty="0"/>
              <a:t>Tid mellan förmodad brottstidpunkt och brottsupptäckt.</a:t>
            </a:r>
          </a:p>
        </p:txBody>
      </p:sp>
    </p:spTree>
    <p:extLst>
      <p:ext uri="{BB962C8B-B14F-4D97-AF65-F5344CB8AC3E}">
        <p14:creationId xmlns:p14="http://schemas.microsoft.com/office/powerpoint/2010/main" val="2518754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905491-3935-4F94-B80F-647F4BC2672E}"/>
              </a:ext>
            </a:extLst>
          </p:cNvPr>
          <p:cNvSpPr>
            <a:spLocks noGrp="1"/>
          </p:cNvSpPr>
          <p:nvPr>
            <p:ph type="title"/>
          </p:nvPr>
        </p:nvSpPr>
        <p:spPr/>
        <p:txBody>
          <a:bodyPr/>
          <a:lstStyle/>
          <a:p>
            <a:r>
              <a:rPr lang="sv-SE" dirty="0"/>
              <a:t>Godset är ofta litet och värdefullt</a:t>
            </a:r>
          </a:p>
        </p:txBody>
      </p:sp>
      <p:pic>
        <p:nvPicPr>
          <p:cNvPr id="3" name="Bildobjekt 2">
            <a:extLst>
              <a:ext uri="{FF2B5EF4-FFF2-40B4-BE49-F238E27FC236}">
                <a16:creationId xmlns:a16="http://schemas.microsoft.com/office/drawing/2014/main" id="{45208D73-938D-4EB6-9D74-6B678B2D62BA}"/>
              </a:ext>
            </a:extLst>
          </p:cNvPr>
          <p:cNvPicPr>
            <a:picLocks noChangeAspect="1"/>
          </p:cNvPicPr>
          <p:nvPr/>
        </p:nvPicPr>
        <p:blipFill>
          <a:blip r:embed="rId2"/>
          <a:stretch>
            <a:fillRect/>
          </a:stretch>
        </p:blipFill>
        <p:spPr>
          <a:xfrm>
            <a:off x="1907704" y="2780928"/>
            <a:ext cx="4572396" cy="2743438"/>
          </a:xfrm>
          <a:prstGeom prst="rect">
            <a:avLst/>
          </a:prstGeom>
        </p:spPr>
      </p:pic>
      <p:sp>
        <p:nvSpPr>
          <p:cNvPr id="4" name="textruta 3">
            <a:extLst>
              <a:ext uri="{FF2B5EF4-FFF2-40B4-BE49-F238E27FC236}">
                <a16:creationId xmlns:a16="http://schemas.microsoft.com/office/drawing/2014/main" id="{984A4C6C-30F0-4296-9ED0-36BD4EF43008}"/>
              </a:ext>
            </a:extLst>
          </p:cNvPr>
          <p:cNvSpPr txBox="1"/>
          <p:nvPr/>
        </p:nvSpPr>
        <p:spPr>
          <a:xfrm>
            <a:off x="2411760" y="2056202"/>
            <a:ext cx="5616624" cy="369332"/>
          </a:xfrm>
          <a:prstGeom prst="rect">
            <a:avLst/>
          </a:prstGeom>
          <a:noFill/>
        </p:spPr>
        <p:txBody>
          <a:bodyPr wrap="square" rtlCol="0">
            <a:spAutoFit/>
          </a:bodyPr>
          <a:lstStyle/>
          <a:p>
            <a:r>
              <a:rPr lang="sv-SE" dirty="0"/>
              <a:t>Fördelning av ärenden utifrån storlek och värde</a:t>
            </a:r>
          </a:p>
        </p:txBody>
      </p:sp>
    </p:spTree>
    <p:extLst>
      <p:ext uri="{BB962C8B-B14F-4D97-AF65-F5344CB8AC3E}">
        <p14:creationId xmlns:p14="http://schemas.microsoft.com/office/powerpoint/2010/main" val="915761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EAAEE71-4BF5-4C01-970A-359E9715501D}"/>
              </a:ext>
            </a:extLst>
          </p:cNvPr>
          <p:cNvSpPr>
            <a:spLocks noGrp="1"/>
          </p:cNvSpPr>
          <p:nvPr>
            <p:ph type="title"/>
          </p:nvPr>
        </p:nvSpPr>
        <p:spPr>
          <a:xfrm>
            <a:off x="395536" y="980729"/>
            <a:ext cx="8496944" cy="720080"/>
          </a:xfrm>
        </p:spPr>
        <p:txBody>
          <a:bodyPr/>
          <a:lstStyle/>
          <a:p>
            <a:r>
              <a:rPr lang="sv-SE" dirty="0"/>
              <a:t>Inbrottssätt skiljer sig mellan villor och lägenheter</a:t>
            </a:r>
          </a:p>
        </p:txBody>
      </p:sp>
      <p:pic>
        <p:nvPicPr>
          <p:cNvPr id="3" name="Bildobjekt 2">
            <a:extLst>
              <a:ext uri="{FF2B5EF4-FFF2-40B4-BE49-F238E27FC236}">
                <a16:creationId xmlns:a16="http://schemas.microsoft.com/office/drawing/2014/main" id="{2BEC6C42-E261-4041-95FB-26AAEF6C1F87}"/>
              </a:ext>
            </a:extLst>
          </p:cNvPr>
          <p:cNvPicPr>
            <a:picLocks noChangeAspect="1"/>
          </p:cNvPicPr>
          <p:nvPr/>
        </p:nvPicPr>
        <p:blipFill>
          <a:blip r:embed="rId2"/>
          <a:stretch>
            <a:fillRect/>
          </a:stretch>
        </p:blipFill>
        <p:spPr>
          <a:xfrm>
            <a:off x="1403648" y="2708920"/>
            <a:ext cx="5544074" cy="2880320"/>
          </a:xfrm>
          <a:prstGeom prst="rect">
            <a:avLst/>
          </a:prstGeom>
        </p:spPr>
      </p:pic>
      <p:sp>
        <p:nvSpPr>
          <p:cNvPr id="4" name="textruta 3">
            <a:extLst>
              <a:ext uri="{FF2B5EF4-FFF2-40B4-BE49-F238E27FC236}">
                <a16:creationId xmlns:a16="http://schemas.microsoft.com/office/drawing/2014/main" id="{9FEE6E59-B102-4CCA-AE85-5D9D6CAB9595}"/>
              </a:ext>
            </a:extLst>
          </p:cNvPr>
          <p:cNvSpPr txBox="1"/>
          <p:nvPr/>
        </p:nvSpPr>
        <p:spPr>
          <a:xfrm>
            <a:off x="2267744" y="2204864"/>
            <a:ext cx="5400600" cy="369332"/>
          </a:xfrm>
          <a:prstGeom prst="rect">
            <a:avLst/>
          </a:prstGeom>
          <a:noFill/>
        </p:spPr>
        <p:txBody>
          <a:bodyPr wrap="square" rtlCol="0">
            <a:spAutoFit/>
          </a:bodyPr>
          <a:lstStyle/>
          <a:p>
            <a:r>
              <a:rPr lang="sv-SE" dirty="0"/>
              <a:t>Fördelning av ärenden utifrån inbrottssätt </a:t>
            </a:r>
          </a:p>
        </p:txBody>
      </p:sp>
    </p:spTree>
    <p:extLst>
      <p:ext uri="{BB962C8B-B14F-4D97-AF65-F5344CB8AC3E}">
        <p14:creationId xmlns:p14="http://schemas.microsoft.com/office/powerpoint/2010/main" val="30089261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Översikt gärningspersoner</a:t>
            </a:r>
          </a:p>
        </p:txBody>
      </p:sp>
      <p:sp>
        <p:nvSpPr>
          <p:cNvPr id="3" name="Platshållare för innehåll 2"/>
          <p:cNvSpPr>
            <a:spLocks noGrp="1"/>
          </p:cNvSpPr>
          <p:nvPr>
            <p:ph idx="1"/>
          </p:nvPr>
        </p:nvSpPr>
        <p:spPr/>
        <p:txBody>
          <a:bodyPr/>
          <a:lstStyle/>
          <a:p>
            <a:r>
              <a:rPr lang="sv-SE" dirty="0"/>
              <a:t>85 procent män och resten kvinnor</a:t>
            </a:r>
          </a:p>
          <a:p>
            <a:endParaRPr lang="sv-SE" dirty="0"/>
          </a:p>
          <a:p>
            <a:r>
              <a:rPr lang="sv-SE" dirty="0"/>
              <a:t>Medianålder 32 år</a:t>
            </a:r>
          </a:p>
          <a:p>
            <a:pPr marL="0" indent="0">
              <a:buNone/>
            </a:pPr>
            <a:endParaRPr lang="sv-SE" dirty="0"/>
          </a:p>
          <a:p>
            <a:r>
              <a:rPr lang="sv-SE" dirty="0"/>
              <a:t>10 procent saknar svenskt personnummer</a:t>
            </a:r>
          </a:p>
          <a:p>
            <a:pPr marL="0" indent="0">
              <a:buNone/>
            </a:pPr>
            <a:endParaRPr lang="sv-SE" dirty="0"/>
          </a:p>
        </p:txBody>
      </p:sp>
      <p:pic>
        <p:nvPicPr>
          <p:cNvPr id="5" name="Bildobjekt 4">
            <a:extLst>
              <a:ext uri="{FF2B5EF4-FFF2-40B4-BE49-F238E27FC236}">
                <a16:creationId xmlns:a16="http://schemas.microsoft.com/office/drawing/2014/main" id="{D965C24D-CEE4-4B7F-844E-F29ABC0462E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8144" y="2204864"/>
            <a:ext cx="2592287" cy="3888431"/>
          </a:xfrm>
          <a:prstGeom prst="rect">
            <a:avLst/>
          </a:prstGeom>
        </p:spPr>
      </p:pic>
    </p:spTree>
    <p:extLst>
      <p:ext uri="{BB962C8B-B14F-4D97-AF65-F5344CB8AC3E}">
        <p14:creationId xmlns:p14="http://schemas.microsoft.com/office/powerpoint/2010/main" val="12931998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458115A-F296-4AE9-9C52-80C2E1888913}"/>
              </a:ext>
            </a:extLst>
          </p:cNvPr>
          <p:cNvSpPr>
            <a:spLocks noGrp="1"/>
          </p:cNvSpPr>
          <p:nvPr>
            <p:ph type="title"/>
          </p:nvPr>
        </p:nvSpPr>
        <p:spPr/>
        <p:txBody>
          <a:bodyPr/>
          <a:lstStyle/>
          <a:p>
            <a:r>
              <a:rPr lang="sv-SE" sz="2800" dirty="0"/>
              <a:t>Amatörmässiga och professionella gärningspersoner</a:t>
            </a:r>
          </a:p>
        </p:txBody>
      </p:sp>
      <p:sp>
        <p:nvSpPr>
          <p:cNvPr id="3" name="Platshållare för innehåll 2">
            <a:extLst>
              <a:ext uri="{FF2B5EF4-FFF2-40B4-BE49-F238E27FC236}">
                <a16:creationId xmlns:a16="http://schemas.microsoft.com/office/drawing/2014/main" id="{48A01747-221A-41D1-A254-D824D9B6E09D}"/>
              </a:ext>
            </a:extLst>
          </p:cNvPr>
          <p:cNvSpPr>
            <a:spLocks noGrp="1"/>
          </p:cNvSpPr>
          <p:nvPr>
            <p:ph sz="half" idx="1"/>
          </p:nvPr>
        </p:nvSpPr>
        <p:spPr>
          <a:xfrm>
            <a:off x="539750" y="2348880"/>
            <a:ext cx="3744218" cy="3600449"/>
          </a:xfrm>
          <a:ln>
            <a:solidFill>
              <a:schemeClr val="tx1"/>
            </a:solidFill>
          </a:ln>
        </p:spPr>
        <p:txBody>
          <a:bodyPr/>
          <a:lstStyle/>
          <a:p>
            <a:pPr marL="0" indent="0">
              <a:buNone/>
            </a:pPr>
            <a:r>
              <a:rPr lang="sv-SE" b="1" dirty="0"/>
              <a:t>Amatörmässiga</a:t>
            </a:r>
          </a:p>
          <a:p>
            <a:pPr marL="0" indent="0">
              <a:buNone/>
            </a:pPr>
            <a:endParaRPr lang="sv-SE" b="1" dirty="0"/>
          </a:p>
          <a:p>
            <a:r>
              <a:rPr lang="sv-SE" dirty="0"/>
              <a:t>Oftare missbruk</a:t>
            </a:r>
            <a:br>
              <a:rPr lang="sv-SE" dirty="0"/>
            </a:br>
            <a:endParaRPr lang="sv-SE" dirty="0"/>
          </a:p>
          <a:p>
            <a:r>
              <a:rPr lang="sv-SE" dirty="0"/>
              <a:t>Oftare psykisk ohälsa</a:t>
            </a:r>
            <a:br>
              <a:rPr lang="sv-SE" dirty="0"/>
            </a:br>
            <a:endParaRPr lang="sv-SE" dirty="0"/>
          </a:p>
          <a:p>
            <a:r>
              <a:rPr lang="sv-SE" dirty="0"/>
              <a:t>Gör oftare inbrott i lägenheter</a:t>
            </a:r>
          </a:p>
        </p:txBody>
      </p:sp>
      <p:sp>
        <p:nvSpPr>
          <p:cNvPr id="4" name="Platshållare för innehåll 3">
            <a:extLst>
              <a:ext uri="{FF2B5EF4-FFF2-40B4-BE49-F238E27FC236}">
                <a16:creationId xmlns:a16="http://schemas.microsoft.com/office/drawing/2014/main" id="{61B34A2A-B8E1-4219-A954-D21B2255EFEC}"/>
              </a:ext>
            </a:extLst>
          </p:cNvPr>
          <p:cNvSpPr>
            <a:spLocks noGrp="1"/>
          </p:cNvSpPr>
          <p:nvPr>
            <p:ph sz="half" idx="2"/>
          </p:nvPr>
        </p:nvSpPr>
        <p:spPr>
          <a:xfrm>
            <a:off x="4644008" y="2348880"/>
            <a:ext cx="3668216" cy="3600449"/>
          </a:xfrm>
          <a:ln>
            <a:solidFill>
              <a:schemeClr val="tx1"/>
            </a:solidFill>
          </a:ln>
        </p:spPr>
        <p:txBody>
          <a:bodyPr/>
          <a:lstStyle/>
          <a:p>
            <a:pPr marL="0" indent="0">
              <a:buNone/>
            </a:pPr>
            <a:r>
              <a:rPr lang="sv-SE" b="1" dirty="0"/>
              <a:t>Professionella</a:t>
            </a:r>
          </a:p>
          <a:p>
            <a:pPr marL="0" indent="0">
              <a:buNone/>
            </a:pPr>
            <a:endParaRPr lang="sv-SE" b="1" dirty="0"/>
          </a:p>
          <a:p>
            <a:r>
              <a:rPr lang="sv-SE" dirty="0"/>
              <a:t>Svårare att ringa in</a:t>
            </a:r>
            <a:br>
              <a:rPr lang="sv-SE" dirty="0"/>
            </a:br>
            <a:endParaRPr lang="sv-SE" dirty="0"/>
          </a:p>
          <a:p>
            <a:r>
              <a:rPr lang="sv-SE" dirty="0"/>
              <a:t>En mellankategori och en  tydligt expertmässig grupp</a:t>
            </a:r>
          </a:p>
          <a:p>
            <a:pPr marL="0" indent="0">
              <a:buNone/>
            </a:pPr>
            <a:endParaRPr lang="sv-SE" dirty="0"/>
          </a:p>
          <a:p>
            <a:r>
              <a:rPr lang="sv-SE" dirty="0"/>
              <a:t>Gör oftare inbrott i lägenheter</a:t>
            </a:r>
          </a:p>
        </p:txBody>
      </p:sp>
    </p:spTree>
    <p:extLst>
      <p:ext uri="{BB962C8B-B14F-4D97-AF65-F5344CB8AC3E}">
        <p14:creationId xmlns:p14="http://schemas.microsoft.com/office/powerpoint/2010/main" val="2672960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A5B5FD6-860C-43A4-BA6C-074FBD084FD7}"/>
              </a:ext>
            </a:extLst>
          </p:cNvPr>
          <p:cNvSpPr>
            <a:spLocks noGrp="1"/>
          </p:cNvSpPr>
          <p:nvPr>
            <p:ph type="title"/>
          </p:nvPr>
        </p:nvSpPr>
        <p:spPr/>
        <p:txBody>
          <a:bodyPr/>
          <a:lstStyle/>
          <a:p>
            <a:r>
              <a:rPr lang="sv-SE" dirty="0"/>
              <a:t>Tydligt professionella gärningspersoner</a:t>
            </a:r>
          </a:p>
        </p:txBody>
      </p:sp>
      <p:sp>
        <p:nvSpPr>
          <p:cNvPr id="3" name="Platshållare för innehåll 2">
            <a:extLst>
              <a:ext uri="{FF2B5EF4-FFF2-40B4-BE49-F238E27FC236}">
                <a16:creationId xmlns:a16="http://schemas.microsoft.com/office/drawing/2014/main" id="{96706E40-0909-4C85-8896-F8484280D2A9}"/>
              </a:ext>
            </a:extLst>
          </p:cNvPr>
          <p:cNvSpPr>
            <a:spLocks noGrp="1"/>
          </p:cNvSpPr>
          <p:nvPr>
            <p:ph sz="half" idx="1"/>
          </p:nvPr>
        </p:nvSpPr>
        <p:spPr/>
        <p:txBody>
          <a:bodyPr/>
          <a:lstStyle/>
          <a:p>
            <a:pPr marL="0" indent="0">
              <a:buNone/>
            </a:pPr>
            <a:r>
              <a:rPr lang="sv-SE" i="1" dirty="0"/>
              <a:t>”Jag ser ganska direkt vad det är för typ av gärningsperson. Jag ser det till exempel på brytspåren. Om det är proffs. De snygga inbrotten så öppnar och stänger de. De har också slipat sina skor och har handskar. Man ser det också på hur mycket man förstör. […] Med de proffsiga märker målsäganden inte alltid att de varit där.” </a:t>
            </a:r>
            <a:r>
              <a:rPr lang="sv-SE" dirty="0"/>
              <a:t>(Lokusmedarbetare)</a:t>
            </a:r>
          </a:p>
          <a:p>
            <a:endParaRPr lang="sv-SE" dirty="0"/>
          </a:p>
        </p:txBody>
      </p:sp>
      <p:sp>
        <p:nvSpPr>
          <p:cNvPr id="4" name="Platshållare för innehåll 3">
            <a:extLst>
              <a:ext uri="{FF2B5EF4-FFF2-40B4-BE49-F238E27FC236}">
                <a16:creationId xmlns:a16="http://schemas.microsoft.com/office/drawing/2014/main" id="{55C613BA-8214-4A59-8BBC-F10E1487AF37}"/>
              </a:ext>
            </a:extLst>
          </p:cNvPr>
          <p:cNvSpPr>
            <a:spLocks noGrp="1"/>
          </p:cNvSpPr>
          <p:nvPr>
            <p:ph sz="half" idx="2"/>
          </p:nvPr>
        </p:nvSpPr>
        <p:spPr/>
        <p:txBody>
          <a:bodyPr/>
          <a:lstStyle/>
          <a:p>
            <a:r>
              <a:rPr lang="sv-SE" dirty="0"/>
              <a:t>Många tillhör troligen internationella brottsnätverk</a:t>
            </a:r>
          </a:p>
          <a:p>
            <a:endParaRPr lang="sv-SE" dirty="0"/>
          </a:p>
          <a:p>
            <a:r>
              <a:rPr lang="sv-SE" dirty="0"/>
              <a:t>Planerar sin brottslighet väl</a:t>
            </a:r>
          </a:p>
          <a:p>
            <a:endParaRPr lang="sv-SE" dirty="0"/>
          </a:p>
          <a:p>
            <a:r>
              <a:rPr lang="sv-SE" dirty="0"/>
              <a:t>Även inhemska nätverk begår bostadsinbrott</a:t>
            </a:r>
          </a:p>
          <a:p>
            <a:endParaRPr lang="sv-SE" dirty="0"/>
          </a:p>
        </p:txBody>
      </p:sp>
    </p:spTree>
    <p:extLst>
      <p:ext uri="{BB962C8B-B14F-4D97-AF65-F5344CB8AC3E}">
        <p14:creationId xmlns:p14="http://schemas.microsoft.com/office/powerpoint/2010/main" val="726054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0E2BA7-1445-48E3-B00B-04C09A1AA69B}"/>
              </a:ext>
            </a:extLst>
          </p:cNvPr>
          <p:cNvSpPr>
            <a:spLocks noGrp="1"/>
          </p:cNvSpPr>
          <p:nvPr>
            <p:ph type="title"/>
          </p:nvPr>
        </p:nvSpPr>
        <p:spPr/>
        <p:txBody>
          <a:bodyPr/>
          <a:lstStyle/>
          <a:p>
            <a:r>
              <a:rPr lang="sv-SE" dirty="0"/>
              <a:t>Uppklaring av bostadsinbrott</a:t>
            </a:r>
          </a:p>
        </p:txBody>
      </p:sp>
      <p:sp>
        <p:nvSpPr>
          <p:cNvPr id="5" name="Rectangle 2">
            <a:extLst>
              <a:ext uri="{FF2B5EF4-FFF2-40B4-BE49-F238E27FC236}">
                <a16:creationId xmlns:a16="http://schemas.microsoft.com/office/drawing/2014/main" id="{9CDBA205-CAE2-4AC0-8F7A-F5C37153985A}"/>
              </a:ext>
            </a:extLst>
          </p:cNvPr>
          <p:cNvSpPr>
            <a:spLocks noChangeArrowheads="1"/>
          </p:cNvSpPr>
          <p:nvPr/>
        </p:nvSpPr>
        <p:spPr bwMode="auto">
          <a:xfrm>
            <a:off x="1259632" y="1938387"/>
            <a:ext cx="609333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Andel personuppklarade bostadsinbrott 2023 uppdelat på polisregion</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pic>
        <p:nvPicPr>
          <p:cNvPr id="1025" name="Bildobjekt 43" descr="Stapeldiagram som visar personuppklaringsprocentet i respektive polisregion uppdelat på villainbrott och lägenhetsinbrott. Generellt är uppklaringen lägre vid lägenhetsinbrott och i polisregion Stockholm.">
            <a:extLst>
              <a:ext uri="{FF2B5EF4-FFF2-40B4-BE49-F238E27FC236}">
                <a16:creationId xmlns:a16="http://schemas.microsoft.com/office/drawing/2014/main" id="{8838C5D3-2C0C-41C6-9734-A973FCA4497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9632" y="2276872"/>
            <a:ext cx="5832648" cy="379969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id="{06E6D8A0-2F11-4DD0-874E-279A6E90BC64}"/>
              </a:ext>
            </a:extLst>
          </p:cNvPr>
          <p:cNvSpPr>
            <a:spLocks noChangeArrowheads="1"/>
          </p:cNvSpPr>
          <p:nvPr/>
        </p:nvSpPr>
        <p:spPr bwMode="auto">
          <a:xfrm>
            <a:off x="1259632" y="6165304"/>
            <a:ext cx="84991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80975" algn="l"/>
                <a:tab pos="269875" algn="l"/>
              </a:tabLst>
              <a:defRPr>
                <a:solidFill>
                  <a:schemeClr val="tx1"/>
                </a:solidFill>
                <a:latin typeface="Arial" panose="020B0604020202020204" pitchFamily="34" charset="0"/>
              </a:defRPr>
            </a:lvl1pPr>
            <a:lvl2pPr eaLnBrk="0" fontAlgn="base" hangingPunct="0">
              <a:spcBef>
                <a:spcPct val="0"/>
              </a:spcBef>
              <a:spcAft>
                <a:spcPct val="0"/>
              </a:spcAft>
              <a:tabLst>
                <a:tab pos="180975" algn="l"/>
                <a:tab pos="269875" algn="l"/>
              </a:tabLst>
              <a:defRPr>
                <a:solidFill>
                  <a:schemeClr val="tx1"/>
                </a:solidFill>
                <a:latin typeface="Arial" panose="020B0604020202020204" pitchFamily="34" charset="0"/>
              </a:defRPr>
            </a:lvl2pPr>
            <a:lvl3pPr eaLnBrk="0" fontAlgn="base" hangingPunct="0">
              <a:spcBef>
                <a:spcPct val="0"/>
              </a:spcBef>
              <a:spcAft>
                <a:spcPct val="0"/>
              </a:spcAft>
              <a:tabLst>
                <a:tab pos="180975" algn="l"/>
                <a:tab pos="269875" algn="l"/>
              </a:tabLst>
              <a:defRPr>
                <a:solidFill>
                  <a:schemeClr val="tx1"/>
                </a:solidFill>
                <a:latin typeface="Arial" panose="020B0604020202020204" pitchFamily="34" charset="0"/>
              </a:defRPr>
            </a:lvl3pPr>
            <a:lvl4pPr eaLnBrk="0" fontAlgn="base" hangingPunct="0">
              <a:spcBef>
                <a:spcPct val="0"/>
              </a:spcBef>
              <a:spcAft>
                <a:spcPct val="0"/>
              </a:spcAft>
              <a:tabLst>
                <a:tab pos="180975" algn="l"/>
                <a:tab pos="269875" algn="l"/>
              </a:tabLst>
              <a:defRPr>
                <a:solidFill>
                  <a:schemeClr val="tx1"/>
                </a:solidFill>
                <a:latin typeface="Arial" panose="020B0604020202020204" pitchFamily="34" charset="0"/>
              </a:defRPr>
            </a:lvl4pPr>
            <a:lvl5pPr eaLnBrk="0" fontAlgn="base" hangingPunct="0">
              <a:spcBef>
                <a:spcPct val="0"/>
              </a:spcBef>
              <a:spcAft>
                <a:spcPct val="0"/>
              </a:spcAft>
              <a:tabLst>
                <a:tab pos="180975" algn="l"/>
                <a:tab pos="269875" algn="l"/>
              </a:tabLst>
              <a:defRPr>
                <a:solidFill>
                  <a:schemeClr val="tx1"/>
                </a:solidFill>
                <a:latin typeface="Arial" panose="020B0604020202020204" pitchFamily="34" charset="0"/>
              </a:defRPr>
            </a:lvl5pPr>
            <a:lvl6pPr eaLnBrk="0" fontAlgn="base" hangingPunct="0">
              <a:spcBef>
                <a:spcPct val="0"/>
              </a:spcBef>
              <a:spcAft>
                <a:spcPct val="0"/>
              </a:spcAft>
              <a:tabLst>
                <a:tab pos="180975" algn="l"/>
                <a:tab pos="269875" algn="l"/>
              </a:tabLst>
              <a:defRPr>
                <a:solidFill>
                  <a:schemeClr val="tx1"/>
                </a:solidFill>
                <a:latin typeface="Arial" panose="020B0604020202020204" pitchFamily="34" charset="0"/>
              </a:defRPr>
            </a:lvl6pPr>
            <a:lvl7pPr eaLnBrk="0" fontAlgn="base" hangingPunct="0">
              <a:spcBef>
                <a:spcPct val="0"/>
              </a:spcBef>
              <a:spcAft>
                <a:spcPct val="0"/>
              </a:spcAft>
              <a:tabLst>
                <a:tab pos="180975" algn="l"/>
                <a:tab pos="269875" algn="l"/>
              </a:tabLst>
              <a:defRPr>
                <a:solidFill>
                  <a:schemeClr val="tx1"/>
                </a:solidFill>
                <a:latin typeface="Arial" panose="020B0604020202020204" pitchFamily="34" charset="0"/>
              </a:defRPr>
            </a:lvl7pPr>
            <a:lvl8pPr eaLnBrk="0" fontAlgn="base" hangingPunct="0">
              <a:spcBef>
                <a:spcPct val="0"/>
              </a:spcBef>
              <a:spcAft>
                <a:spcPct val="0"/>
              </a:spcAft>
              <a:tabLst>
                <a:tab pos="180975" algn="l"/>
                <a:tab pos="269875" algn="l"/>
              </a:tabLst>
              <a:defRPr>
                <a:solidFill>
                  <a:schemeClr val="tx1"/>
                </a:solidFill>
                <a:latin typeface="Arial" panose="020B0604020202020204" pitchFamily="34" charset="0"/>
              </a:defRPr>
            </a:lvl8pPr>
            <a:lvl9pPr eaLnBrk="0" fontAlgn="base" hangingPunct="0">
              <a:spcBef>
                <a:spcPct val="0"/>
              </a:spcBef>
              <a:spcAft>
                <a:spcPct val="0"/>
              </a:spcAft>
              <a:tabLst>
                <a:tab pos="180975" algn="l"/>
                <a:tab pos="2698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80975" algn="l"/>
                <a:tab pos="269875" algn="l"/>
              </a:tabLst>
            </a:pPr>
            <a:r>
              <a:rPr kumimoji="0" lang="sv-SE" altLang="sv-SE"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Källa: Brå</a:t>
            </a:r>
            <a:endParaRPr kumimoji="0" lang="sv-SE" altLang="sv-SE" sz="1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915947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5D1956-2E21-48F8-A32C-6231B8DB7C8C}"/>
              </a:ext>
            </a:extLst>
          </p:cNvPr>
          <p:cNvSpPr>
            <a:spLocks noGrp="1"/>
          </p:cNvSpPr>
          <p:nvPr>
            <p:ph type="title"/>
          </p:nvPr>
        </p:nvSpPr>
        <p:spPr/>
        <p:txBody>
          <a:bodyPr/>
          <a:lstStyle/>
          <a:p>
            <a:r>
              <a:rPr lang="sv-SE" dirty="0"/>
              <a:t>Förekomst av utredningsåtgärder</a:t>
            </a:r>
          </a:p>
        </p:txBody>
      </p:sp>
      <p:sp>
        <p:nvSpPr>
          <p:cNvPr id="5" name="Rectangle 2">
            <a:extLst>
              <a:ext uri="{FF2B5EF4-FFF2-40B4-BE49-F238E27FC236}">
                <a16:creationId xmlns:a16="http://schemas.microsoft.com/office/drawing/2014/main" id="{D64F1323-A292-42F0-995B-D95D3E76ABCB}"/>
              </a:ext>
            </a:extLst>
          </p:cNvPr>
          <p:cNvSpPr>
            <a:spLocks noChangeArrowheads="1"/>
          </p:cNvSpPr>
          <p:nvPr/>
        </p:nvSpPr>
        <p:spPr bwMode="auto">
          <a:xfrm>
            <a:off x="1331640" y="1844826"/>
            <a:ext cx="745232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Andel genomförda utredningsåtgärder vid villainbrott (n=101) respektive lägenhetsinbrott (n=178).</a:t>
            </a:r>
            <a:endParaRPr kumimoji="0" lang="sv-SE" altLang="sv-SE"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sv-SE" altLang="sv-SE" sz="1400" b="0" i="0" u="none" strike="noStrike" cap="none" normalizeH="0" baseline="0" dirty="0">
              <a:ln>
                <a:noFill/>
              </a:ln>
              <a:solidFill>
                <a:schemeClr val="tx1"/>
              </a:solidFill>
              <a:effectLst/>
              <a:latin typeface="Arial" panose="020B0604020202020204" pitchFamily="34" charset="0"/>
            </a:endParaRPr>
          </a:p>
        </p:txBody>
      </p:sp>
      <p:pic>
        <p:nvPicPr>
          <p:cNvPr id="2049" name="Bildobjekt 45" descr="Stapeldiagram som visar andelen förundersökningar där följande utredningsåtgärder gjorts: brottsplatsundersökning, patrull på plats, eftersökning av vittne, hundpatrull på plats. Brottsplatsundersökning och patrull på plats är de vanligaste åtgärderna både för villainbrott och lägenhetsinbrott.">
            <a:extLst>
              <a:ext uri="{FF2B5EF4-FFF2-40B4-BE49-F238E27FC236}">
                <a16:creationId xmlns:a16="http://schemas.microsoft.com/office/drawing/2014/main" id="{E75AFFA8-DB8B-433C-834F-299DF6073A3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2420887"/>
            <a:ext cx="5760640" cy="3456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69490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D1DFD0-257D-45AA-BA5C-5F7AB07150C7}"/>
              </a:ext>
            </a:extLst>
          </p:cNvPr>
          <p:cNvSpPr>
            <a:spLocks noGrp="1"/>
          </p:cNvSpPr>
          <p:nvPr>
            <p:ph type="title"/>
          </p:nvPr>
        </p:nvSpPr>
        <p:spPr/>
        <p:txBody>
          <a:bodyPr/>
          <a:lstStyle/>
          <a:p>
            <a:r>
              <a:rPr lang="sv-SE" dirty="0"/>
              <a:t>Viktiga faktorer i polisens arbete</a:t>
            </a:r>
          </a:p>
        </p:txBody>
      </p:sp>
      <p:sp>
        <p:nvSpPr>
          <p:cNvPr id="3" name="Platshållare för innehåll 2">
            <a:extLst>
              <a:ext uri="{FF2B5EF4-FFF2-40B4-BE49-F238E27FC236}">
                <a16:creationId xmlns:a16="http://schemas.microsoft.com/office/drawing/2014/main" id="{20459548-34E3-4D09-9F01-AC8A216E65CE}"/>
              </a:ext>
            </a:extLst>
          </p:cNvPr>
          <p:cNvSpPr>
            <a:spLocks noGrp="1"/>
          </p:cNvSpPr>
          <p:nvPr>
            <p:ph sz="half" idx="1"/>
          </p:nvPr>
        </p:nvSpPr>
        <p:spPr>
          <a:xfrm>
            <a:off x="539750" y="2060848"/>
            <a:ext cx="7416626" cy="3600449"/>
          </a:xfrm>
        </p:spPr>
        <p:txBody>
          <a:bodyPr/>
          <a:lstStyle/>
          <a:p>
            <a:pPr lvl="0"/>
            <a:r>
              <a:rPr lang="sv-SE" b="1" dirty="0"/>
              <a:t>Bar gärning:</a:t>
            </a:r>
            <a:r>
              <a:rPr lang="sv-SE" dirty="0"/>
              <a:t> Misstänkt kunde tas på bar gärning, inne i bostaden eller i anslutning till brottsplatsen (33 %).</a:t>
            </a:r>
          </a:p>
          <a:p>
            <a:pPr marL="0" lvl="0" indent="0">
              <a:buNone/>
            </a:pPr>
            <a:endParaRPr lang="sv-SE" dirty="0"/>
          </a:p>
          <a:p>
            <a:pPr lvl="0"/>
            <a:r>
              <a:rPr lang="sv-SE" b="1" dirty="0"/>
              <a:t>Spår:</a:t>
            </a:r>
            <a:r>
              <a:rPr lang="sv-SE" dirty="0"/>
              <a:t> Misstänkt kunde knytas till inbrottet genom forensisk analys alternativt </a:t>
            </a:r>
            <a:r>
              <a:rPr lang="sv-SE" dirty="0" err="1"/>
              <a:t>skospår</a:t>
            </a:r>
            <a:r>
              <a:rPr lang="sv-SE" dirty="0"/>
              <a:t> eller verktygsspår (27 %).</a:t>
            </a:r>
          </a:p>
          <a:p>
            <a:pPr marL="0" lvl="0" indent="0">
              <a:buNone/>
            </a:pPr>
            <a:endParaRPr lang="sv-SE" dirty="0"/>
          </a:p>
          <a:p>
            <a:pPr lvl="0"/>
            <a:r>
              <a:rPr lang="sv-SE" b="1" dirty="0"/>
              <a:t>Utpekande</a:t>
            </a:r>
            <a:r>
              <a:rPr lang="sv-SE" dirty="0"/>
              <a:t>: Misstänkt kunde identifieras genom övervakningsfilmer, foton eller vittnesuppgifter (20 %).</a:t>
            </a:r>
          </a:p>
          <a:p>
            <a:pPr lvl="0"/>
            <a:endParaRPr lang="sv-SE" dirty="0"/>
          </a:p>
          <a:p>
            <a:pPr lvl="0"/>
            <a:r>
              <a:rPr lang="sv-SE" b="1" dirty="0"/>
              <a:t>Gods:</a:t>
            </a:r>
            <a:r>
              <a:rPr lang="sv-SE" dirty="0"/>
              <a:t> Misstänkt kunde knytas till inbrottet via stöldgodset (19 %).</a:t>
            </a:r>
          </a:p>
          <a:p>
            <a:endParaRPr lang="sv-SE" dirty="0"/>
          </a:p>
        </p:txBody>
      </p:sp>
    </p:spTree>
    <p:extLst>
      <p:ext uri="{BB962C8B-B14F-4D97-AF65-F5344CB8AC3E}">
        <p14:creationId xmlns:p14="http://schemas.microsoft.com/office/powerpoint/2010/main" val="973583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C965087C-B51F-423E-A104-805FCE4EF8CE}"/>
              </a:ext>
            </a:extLst>
          </p:cNvPr>
          <p:cNvSpPr>
            <a:spLocks noGrp="1"/>
          </p:cNvSpPr>
          <p:nvPr>
            <p:ph idx="1"/>
          </p:nvPr>
        </p:nvSpPr>
        <p:spPr>
          <a:xfrm>
            <a:off x="539750" y="1340768"/>
            <a:ext cx="8064500" cy="4968552"/>
          </a:xfrm>
        </p:spPr>
        <p:txBody>
          <a:bodyPr/>
          <a:lstStyle/>
          <a:p>
            <a:pPr marL="0" indent="0">
              <a:buNone/>
            </a:pPr>
            <a:r>
              <a:rPr lang="sv-SE" sz="2800" b="1" dirty="0"/>
              <a:t>Syfte:</a:t>
            </a:r>
          </a:p>
          <a:p>
            <a:pPr marL="0" indent="0">
              <a:buNone/>
            </a:pPr>
            <a:r>
              <a:rPr lang="sv-SE" dirty="0"/>
              <a:t>Ett kunskapsunderlag om bostadsinbrott genom att ge en samlad bild av utvecklingen över tid, brottens karaktär samt polisens hantering av dem.</a:t>
            </a:r>
          </a:p>
          <a:p>
            <a:pPr marL="0" indent="0">
              <a:buNone/>
            </a:pPr>
            <a:endParaRPr lang="sv-SE" dirty="0"/>
          </a:p>
          <a:p>
            <a:pPr marL="0" indent="0">
              <a:buNone/>
            </a:pPr>
            <a:endParaRPr lang="sv-SE" dirty="0"/>
          </a:p>
          <a:p>
            <a:pPr marL="0" indent="0">
              <a:buNone/>
            </a:pPr>
            <a:r>
              <a:rPr lang="sv-SE" sz="2800" b="1" dirty="0"/>
              <a:t>Genomförande:</a:t>
            </a:r>
          </a:p>
          <a:p>
            <a:pPr>
              <a:buFontTx/>
              <a:buChar char="-"/>
            </a:pPr>
            <a:r>
              <a:rPr lang="sv-SE" dirty="0"/>
              <a:t>Officiell statistik</a:t>
            </a:r>
          </a:p>
          <a:p>
            <a:pPr>
              <a:buFontTx/>
              <a:buChar char="-"/>
            </a:pPr>
            <a:r>
              <a:rPr lang="sv-SE" dirty="0"/>
              <a:t>Registerdata från polisen</a:t>
            </a:r>
          </a:p>
          <a:p>
            <a:pPr>
              <a:buFontTx/>
              <a:buChar char="-"/>
            </a:pPr>
            <a:r>
              <a:rPr lang="sv-SE" dirty="0"/>
              <a:t>Förundersökningsmaterial </a:t>
            </a:r>
          </a:p>
          <a:p>
            <a:pPr>
              <a:buFontTx/>
              <a:buChar char="-"/>
            </a:pPr>
            <a:r>
              <a:rPr lang="sv-SE" dirty="0"/>
              <a:t>Intervjuer</a:t>
            </a:r>
          </a:p>
          <a:p>
            <a:pPr>
              <a:buFontTx/>
              <a:buChar char="-"/>
            </a:pPr>
            <a:r>
              <a:rPr lang="sv-SE" dirty="0"/>
              <a:t>Observation</a:t>
            </a:r>
          </a:p>
          <a:p>
            <a:pPr>
              <a:buFontTx/>
              <a:buChar char="-"/>
            </a:pPr>
            <a:r>
              <a:rPr lang="sv-SE" dirty="0"/>
              <a:t>Litteratur</a:t>
            </a:r>
          </a:p>
        </p:txBody>
      </p:sp>
    </p:spTree>
    <p:extLst>
      <p:ext uri="{BB962C8B-B14F-4D97-AF65-F5344CB8AC3E}">
        <p14:creationId xmlns:p14="http://schemas.microsoft.com/office/powerpoint/2010/main" val="7987440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E8B93B3-59FC-4D20-93A9-8AB06C3A6331}"/>
              </a:ext>
            </a:extLst>
          </p:cNvPr>
          <p:cNvSpPr>
            <a:spLocks noGrp="1"/>
          </p:cNvSpPr>
          <p:nvPr>
            <p:ph type="title"/>
          </p:nvPr>
        </p:nvSpPr>
        <p:spPr/>
        <p:txBody>
          <a:bodyPr/>
          <a:lstStyle/>
          <a:p>
            <a:r>
              <a:rPr lang="sv-SE" sz="2800" dirty="0"/>
              <a:t>Brottssamordning viktig vid bostadsinbrott</a:t>
            </a:r>
          </a:p>
        </p:txBody>
      </p:sp>
      <p:sp>
        <p:nvSpPr>
          <p:cNvPr id="3" name="Platshållare för innehåll 2">
            <a:extLst>
              <a:ext uri="{FF2B5EF4-FFF2-40B4-BE49-F238E27FC236}">
                <a16:creationId xmlns:a16="http://schemas.microsoft.com/office/drawing/2014/main" id="{5F29A7E3-E504-4B8E-94A4-71B3F1B1116D}"/>
              </a:ext>
            </a:extLst>
          </p:cNvPr>
          <p:cNvSpPr>
            <a:spLocks noGrp="1"/>
          </p:cNvSpPr>
          <p:nvPr>
            <p:ph sz="half" idx="1"/>
          </p:nvPr>
        </p:nvSpPr>
        <p:spPr>
          <a:xfrm>
            <a:off x="539750" y="2420888"/>
            <a:ext cx="7776666" cy="3744961"/>
          </a:xfrm>
        </p:spPr>
        <p:txBody>
          <a:bodyPr/>
          <a:lstStyle/>
          <a:p>
            <a:pPr marL="0" indent="0">
              <a:buNone/>
            </a:pPr>
            <a:r>
              <a:rPr lang="sv-SE" i="1" dirty="0"/>
              <a:t>”I det aktuella fallet har vi kunnat se mönster både utifrån </a:t>
            </a:r>
            <a:r>
              <a:rPr lang="sv-SE" i="1" dirty="0" err="1"/>
              <a:t>forensik</a:t>
            </a:r>
            <a:r>
              <a:rPr lang="sv-SE" i="1" dirty="0"/>
              <a:t> och modus. Modus har till exempel handlat om att de aktuella gärningspersonerna alltid genomsökt sovrummen på ett visst sätt, alltid gått på villor, alltid på eftermiddagar med mera. Vidare har vi kunnat identifiera </a:t>
            </a:r>
            <a:r>
              <a:rPr lang="sv-SE" i="1" dirty="0" err="1"/>
              <a:t>skospår</a:t>
            </a:r>
            <a:r>
              <a:rPr lang="sv-SE" i="1" dirty="0"/>
              <a:t> som stämt överens på många platser. Modus, spår, väl genomsökt sovrum, alltid villor, alltid eftermiddagar.”</a:t>
            </a:r>
          </a:p>
          <a:p>
            <a:pPr marL="0" indent="0">
              <a:buNone/>
            </a:pPr>
            <a:endParaRPr lang="sv-SE" dirty="0"/>
          </a:p>
          <a:p>
            <a:pPr marL="0" indent="0">
              <a:buNone/>
            </a:pPr>
            <a:r>
              <a:rPr lang="sv-SE" dirty="0"/>
              <a:t>- Intervjuperson som arbetar med brottssamordning</a:t>
            </a:r>
          </a:p>
          <a:p>
            <a:pPr marL="0" indent="0">
              <a:buNone/>
            </a:pPr>
            <a:endParaRPr lang="sv-SE" dirty="0"/>
          </a:p>
          <a:p>
            <a:endParaRPr lang="sv-SE" dirty="0"/>
          </a:p>
        </p:txBody>
      </p:sp>
    </p:spTree>
    <p:extLst>
      <p:ext uri="{BB962C8B-B14F-4D97-AF65-F5344CB8AC3E}">
        <p14:creationId xmlns:p14="http://schemas.microsoft.com/office/powerpoint/2010/main" val="28496871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4BA5F05-4DDE-4CB5-9796-E0E76CD3313A}"/>
              </a:ext>
            </a:extLst>
          </p:cNvPr>
          <p:cNvSpPr>
            <a:spLocks noGrp="1"/>
          </p:cNvSpPr>
          <p:nvPr>
            <p:ph type="title"/>
          </p:nvPr>
        </p:nvSpPr>
        <p:spPr/>
        <p:txBody>
          <a:bodyPr/>
          <a:lstStyle/>
          <a:p>
            <a:r>
              <a:rPr lang="sv-SE" dirty="0"/>
              <a:t>Slutsatser</a:t>
            </a:r>
          </a:p>
        </p:txBody>
      </p:sp>
      <p:sp>
        <p:nvSpPr>
          <p:cNvPr id="3" name="Platshållare för innehåll 2">
            <a:extLst>
              <a:ext uri="{FF2B5EF4-FFF2-40B4-BE49-F238E27FC236}">
                <a16:creationId xmlns:a16="http://schemas.microsoft.com/office/drawing/2014/main" id="{EAFCFD39-B103-4F45-A8C8-44B5170ED3CA}"/>
              </a:ext>
            </a:extLst>
          </p:cNvPr>
          <p:cNvSpPr>
            <a:spLocks noGrp="1"/>
          </p:cNvSpPr>
          <p:nvPr>
            <p:ph sz="half" idx="1"/>
          </p:nvPr>
        </p:nvSpPr>
        <p:spPr>
          <a:xfrm>
            <a:off x="539750" y="1988840"/>
            <a:ext cx="7920682" cy="3600449"/>
          </a:xfrm>
        </p:spPr>
        <p:txBody>
          <a:bodyPr/>
          <a:lstStyle/>
          <a:p>
            <a:r>
              <a:rPr lang="sv-SE" dirty="0"/>
              <a:t>Uppklaringen borde kunna öka</a:t>
            </a:r>
          </a:p>
          <a:p>
            <a:pPr marL="0" indent="0">
              <a:buNone/>
            </a:pPr>
            <a:endParaRPr lang="sv-SE" dirty="0"/>
          </a:p>
          <a:p>
            <a:r>
              <a:rPr lang="sv-SE" dirty="0"/>
              <a:t>Polisen bör hålla fler förhör</a:t>
            </a:r>
          </a:p>
          <a:p>
            <a:pPr marL="0" indent="0">
              <a:buNone/>
            </a:pPr>
            <a:endParaRPr lang="sv-SE" dirty="0"/>
          </a:p>
          <a:p>
            <a:r>
              <a:rPr lang="sv-SE" dirty="0"/>
              <a:t>En fungerande brottssamordning behöver säkerställas</a:t>
            </a:r>
          </a:p>
          <a:p>
            <a:pPr marL="0" indent="0">
              <a:buNone/>
            </a:pPr>
            <a:endParaRPr lang="sv-SE" dirty="0"/>
          </a:p>
          <a:p>
            <a:r>
              <a:rPr lang="sv-SE" dirty="0"/>
              <a:t>Polisregion Stockholm behöver förbättra sin hantering</a:t>
            </a:r>
          </a:p>
        </p:txBody>
      </p:sp>
    </p:spTree>
    <p:extLst>
      <p:ext uri="{BB962C8B-B14F-4D97-AF65-F5344CB8AC3E}">
        <p14:creationId xmlns:p14="http://schemas.microsoft.com/office/powerpoint/2010/main" val="5284731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99EBB85-4B4C-4CCB-B187-DD6863DC74B8}"/>
              </a:ext>
            </a:extLst>
          </p:cNvPr>
          <p:cNvSpPr>
            <a:spLocks noGrp="1"/>
          </p:cNvSpPr>
          <p:nvPr>
            <p:ph type="title"/>
          </p:nvPr>
        </p:nvSpPr>
        <p:spPr/>
        <p:txBody>
          <a:bodyPr/>
          <a:lstStyle/>
          <a:p>
            <a:r>
              <a:rPr lang="sv-SE" dirty="0"/>
              <a:t>Tack för att ni lyssnade!</a:t>
            </a:r>
          </a:p>
        </p:txBody>
      </p:sp>
      <p:sp>
        <p:nvSpPr>
          <p:cNvPr id="3" name="Platshållare för innehåll 2">
            <a:extLst>
              <a:ext uri="{FF2B5EF4-FFF2-40B4-BE49-F238E27FC236}">
                <a16:creationId xmlns:a16="http://schemas.microsoft.com/office/drawing/2014/main" id="{6EA8E777-B9A7-4FF8-A966-32C158DCC4E7}"/>
              </a:ext>
            </a:extLst>
          </p:cNvPr>
          <p:cNvSpPr>
            <a:spLocks noGrp="1"/>
          </p:cNvSpPr>
          <p:nvPr>
            <p:ph sz="half" idx="1"/>
          </p:nvPr>
        </p:nvSpPr>
        <p:spPr/>
        <p:txBody>
          <a:bodyPr/>
          <a:lstStyle/>
          <a:p>
            <a:pPr marL="0" indent="0">
              <a:buNone/>
            </a:pPr>
            <a:r>
              <a:rPr lang="sv-SE" dirty="0">
                <a:hlinkClick r:id="rId2"/>
              </a:rPr>
              <a:t>emma.patel@bra.se</a:t>
            </a:r>
            <a:endParaRPr lang="sv-SE" dirty="0"/>
          </a:p>
          <a:p>
            <a:pPr marL="0" indent="0">
              <a:buNone/>
            </a:pPr>
            <a:endParaRPr lang="sv-SE" dirty="0"/>
          </a:p>
          <a:p>
            <a:pPr marL="0" indent="0">
              <a:buNone/>
            </a:pPr>
            <a:r>
              <a:rPr lang="sv-SE" dirty="0">
                <a:hlinkClick r:id="rId3"/>
              </a:rPr>
              <a:t>lina.fjelkegard@bra.se</a:t>
            </a:r>
            <a:endParaRPr lang="sv-SE" dirty="0"/>
          </a:p>
          <a:p>
            <a:pPr marL="0" indent="0">
              <a:buNone/>
            </a:pPr>
            <a:endParaRPr lang="sv-SE" dirty="0"/>
          </a:p>
        </p:txBody>
      </p:sp>
      <p:pic>
        <p:nvPicPr>
          <p:cNvPr id="5" name="Platshållare för innehåll 4">
            <a:extLst>
              <a:ext uri="{FF2B5EF4-FFF2-40B4-BE49-F238E27FC236}">
                <a16:creationId xmlns:a16="http://schemas.microsoft.com/office/drawing/2014/main" id="{4DE2A843-50E3-4630-85E7-4034E25CA480}"/>
              </a:ext>
            </a:extLst>
          </p:cNvPr>
          <p:cNvPicPr>
            <a:picLocks noGrp="1" noChangeAspect="1"/>
          </p:cNvPicPr>
          <p:nvPr>
            <p:ph sz="half" idx="2"/>
          </p:nvPr>
        </p:nvPicPr>
        <p:blipFill>
          <a:blip r:embed="rId4"/>
          <a:stretch>
            <a:fillRect/>
          </a:stretch>
        </p:blipFill>
        <p:spPr>
          <a:xfrm>
            <a:off x="5004048" y="2069620"/>
            <a:ext cx="2894075" cy="4096230"/>
          </a:xfrm>
          <a:prstGeom prst="rect">
            <a:avLst/>
          </a:prstGeom>
        </p:spPr>
      </p:pic>
    </p:spTree>
    <p:extLst>
      <p:ext uri="{BB962C8B-B14F-4D97-AF65-F5344CB8AC3E}">
        <p14:creationId xmlns:p14="http://schemas.microsoft.com/office/powerpoint/2010/main" val="2753852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a:extLst>
              <a:ext uri="{FF2B5EF4-FFF2-40B4-BE49-F238E27FC236}">
                <a16:creationId xmlns:a16="http://schemas.microsoft.com/office/drawing/2014/main" id="{F7D8E61F-A176-4698-BE71-D2FCBDB3BE24}"/>
              </a:ext>
            </a:extLst>
          </p:cNvPr>
          <p:cNvSpPr txBox="1"/>
          <p:nvPr/>
        </p:nvSpPr>
        <p:spPr>
          <a:xfrm>
            <a:off x="1259632" y="1412776"/>
            <a:ext cx="6048672" cy="3359061"/>
          </a:xfrm>
          <a:prstGeom prst="rect">
            <a:avLst/>
          </a:prstGeom>
          <a:noFill/>
        </p:spPr>
        <p:txBody>
          <a:bodyPr wrap="square" rtlCol="0">
            <a:spAutoFit/>
          </a:bodyPr>
          <a:lstStyle/>
          <a:p>
            <a:pPr>
              <a:lnSpc>
                <a:spcPct val="150000"/>
              </a:lnSpc>
            </a:pPr>
            <a:r>
              <a:rPr lang="sv-SE" sz="2400" b="1" dirty="0"/>
              <a:t>Rapportens och presentationens upplägg:</a:t>
            </a:r>
          </a:p>
          <a:p>
            <a:pPr marL="342900" indent="-342900">
              <a:lnSpc>
                <a:spcPct val="150000"/>
              </a:lnSpc>
              <a:buFont typeface="Arial" panose="020B0604020202020204" pitchFamily="34" charset="0"/>
              <a:buChar char="•"/>
            </a:pPr>
            <a:r>
              <a:rPr lang="sv-SE" sz="2400" dirty="0"/>
              <a:t>Bostadsinbrottens utveckling</a:t>
            </a:r>
          </a:p>
          <a:p>
            <a:pPr marL="342900" indent="-342900">
              <a:lnSpc>
                <a:spcPct val="150000"/>
              </a:lnSpc>
              <a:buFont typeface="Arial" panose="020B0604020202020204" pitchFamily="34" charset="0"/>
              <a:buChar char="•"/>
            </a:pPr>
            <a:r>
              <a:rPr lang="sv-SE" sz="2400" dirty="0"/>
              <a:t>Brottslighetens karaktär</a:t>
            </a:r>
          </a:p>
          <a:p>
            <a:pPr marL="342900" indent="-342900">
              <a:lnSpc>
                <a:spcPct val="150000"/>
              </a:lnSpc>
              <a:buFont typeface="Arial" panose="020B0604020202020204" pitchFamily="34" charset="0"/>
              <a:buChar char="•"/>
            </a:pPr>
            <a:r>
              <a:rPr lang="sv-SE" sz="2400" dirty="0"/>
              <a:t>Gärningspersonerna</a:t>
            </a:r>
          </a:p>
          <a:p>
            <a:pPr marL="342900" indent="-342900">
              <a:lnSpc>
                <a:spcPct val="150000"/>
              </a:lnSpc>
              <a:buFont typeface="Arial" panose="020B0604020202020204" pitchFamily="34" charset="0"/>
              <a:buChar char="•"/>
            </a:pPr>
            <a:r>
              <a:rPr lang="sv-SE" sz="2400" dirty="0"/>
              <a:t>Polisens hantering</a:t>
            </a:r>
          </a:p>
          <a:p>
            <a:pPr marL="342900" indent="-342900">
              <a:lnSpc>
                <a:spcPct val="150000"/>
              </a:lnSpc>
              <a:buFont typeface="Arial" panose="020B0604020202020204" pitchFamily="34" charset="0"/>
              <a:buChar char="•"/>
            </a:pPr>
            <a:r>
              <a:rPr lang="sv-SE" sz="2400" dirty="0"/>
              <a:t>Slutsatser och rekommendationer</a:t>
            </a:r>
          </a:p>
        </p:txBody>
      </p:sp>
    </p:spTree>
    <p:extLst>
      <p:ext uri="{BB962C8B-B14F-4D97-AF65-F5344CB8AC3E}">
        <p14:creationId xmlns:p14="http://schemas.microsoft.com/office/powerpoint/2010/main" val="1889358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5AC22CEF-C31B-4823-B22D-5CCF7846CD5A}"/>
              </a:ext>
            </a:extLst>
          </p:cNvPr>
          <p:cNvPicPr>
            <a:picLocks noChangeAspect="1"/>
          </p:cNvPicPr>
          <p:nvPr/>
        </p:nvPicPr>
        <p:blipFill>
          <a:blip r:embed="rId2"/>
          <a:stretch>
            <a:fillRect/>
          </a:stretch>
        </p:blipFill>
        <p:spPr>
          <a:xfrm>
            <a:off x="1004371" y="2276872"/>
            <a:ext cx="6647572" cy="3384376"/>
          </a:xfrm>
          <a:prstGeom prst="rect">
            <a:avLst/>
          </a:prstGeom>
        </p:spPr>
      </p:pic>
      <p:sp>
        <p:nvSpPr>
          <p:cNvPr id="3" name="textruta 2">
            <a:extLst>
              <a:ext uri="{FF2B5EF4-FFF2-40B4-BE49-F238E27FC236}">
                <a16:creationId xmlns:a16="http://schemas.microsoft.com/office/drawing/2014/main" id="{7EEDF7FF-4165-4EF5-A947-8DE8BC246E99}"/>
              </a:ext>
            </a:extLst>
          </p:cNvPr>
          <p:cNvSpPr txBox="1"/>
          <p:nvPr/>
        </p:nvSpPr>
        <p:spPr>
          <a:xfrm>
            <a:off x="1115616" y="1628800"/>
            <a:ext cx="5616624" cy="369332"/>
          </a:xfrm>
          <a:prstGeom prst="rect">
            <a:avLst/>
          </a:prstGeom>
          <a:noFill/>
        </p:spPr>
        <p:txBody>
          <a:bodyPr wrap="square" rtlCol="0">
            <a:spAutoFit/>
          </a:bodyPr>
          <a:lstStyle/>
          <a:p>
            <a:r>
              <a:rPr lang="sv-SE" dirty="0"/>
              <a:t>Antal anmälda bostadsinbrott i Sverige 1997–2023. </a:t>
            </a:r>
          </a:p>
        </p:txBody>
      </p:sp>
    </p:spTree>
    <p:extLst>
      <p:ext uri="{BB962C8B-B14F-4D97-AF65-F5344CB8AC3E}">
        <p14:creationId xmlns:p14="http://schemas.microsoft.com/office/powerpoint/2010/main" val="2406659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B9A9F30-7706-48BE-8FD2-9753574CA324}"/>
              </a:ext>
            </a:extLst>
          </p:cNvPr>
          <p:cNvSpPr>
            <a:spLocks noGrp="1"/>
          </p:cNvSpPr>
          <p:nvPr>
            <p:ph type="title"/>
          </p:nvPr>
        </p:nvSpPr>
        <p:spPr>
          <a:xfrm>
            <a:off x="539750" y="963115"/>
            <a:ext cx="8064500" cy="720080"/>
          </a:xfrm>
        </p:spPr>
        <p:txBody>
          <a:bodyPr/>
          <a:lstStyle/>
          <a:p>
            <a:r>
              <a:rPr lang="sv-SE" dirty="0"/>
              <a:t>Möjliga förklaringar till utvecklingen</a:t>
            </a:r>
          </a:p>
        </p:txBody>
      </p:sp>
      <p:sp>
        <p:nvSpPr>
          <p:cNvPr id="3" name="Platshållare för innehåll 2">
            <a:extLst>
              <a:ext uri="{FF2B5EF4-FFF2-40B4-BE49-F238E27FC236}">
                <a16:creationId xmlns:a16="http://schemas.microsoft.com/office/drawing/2014/main" id="{96D713B3-194D-4FAD-B7CE-957AFCA89552}"/>
              </a:ext>
            </a:extLst>
          </p:cNvPr>
          <p:cNvSpPr>
            <a:spLocks noGrp="1"/>
          </p:cNvSpPr>
          <p:nvPr>
            <p:ph idx="1"/>
          </p:nvPr>
        </p:nvSpPr>
        <p:spPr>
          <a:xfrm>
            <a:off x="899592" y="1844824"/>
            <a:ext cx="6768554" cy="4392488"/>
          </a:xfrm>
        </p:spPr>
        <p:txBody>
          <a:bodyPr/>
          <a:lstStyle/>
          <a:p>
            <a:pPr marL="0" indent="0">
              <a:buNone/>
            </a:pPr>
            <a:r>
              <a:rPr lang="sv-SE" sz="2400" b="1" dirty="0"/>
              <a:t>Internationella brottsnätverk</a:t>
            </a:r>
          </a:p>
          <a:p>
            <a:pPr>
              <a:buFont typeface="Wingdings" panose="05000000000000000000" pitchFamily="2" charset="2"/>
              <a:buChar char="v"/>
            </a:pPr>
            <a:r>
              <a:rPr lang="sv-SE" sz="2400" dirty="0"/>
              <a:t>Ökningen 2007 – rörlighet i Europa, finanskris</a:t>
            </a:r>
          </a:p>
          <a:p>
            <a:pPr marL="0" indent="0">
              <a:buNone/>
            </a:pPr>
            <a:endParaRPr lang="sv-SE" sz="2800" dirty="0"/>
          </a:p>
        </p:txBody>
      </p:sp>
      <p:pic>
        <p:nvPicPr>
          <p:cNvPr id="5" name="Bildobjekt 4">
            <a:extLst>
              <a:ext uri="{FF2B5EF4-FFF2-40B4-BE49-F238E27FC236}">
                <a16:creationId xmlns:a16="http://schemas.microsoft.com/office/drawing/2014/main" id="{8C69C7A6-4AD3-4691-BBC9-BC8379E67A3D}"/>
              </a:ext>
            </a:extLst>
          </p:cNvPr>
          <p:cNvPicPr>
            <a:picLocks noChangeAspect="1"/>
          </p:cNvPicPr>
          <p:nvPr/>
        </p:nvPicPr>
        <p:blipFill>
          <a:blip r:embed="rId2"/>
          <a:stretch>
            <a:fillRect/>
          </a:stretch>
        </p:blipFill>
        <p:spPr>
          <a:xfrm>
            <a:off x="899592" y="3659624"/>
            <a:ext cx="3932261" cy="1883827"/>
          </a:xfrm>
          <a:prstGeom prst="rect">
            <a:avLst/>
          </a:prstGeom>
        </p:spPr>
      </p:pic>
      <p:sp>
        <p:nvSpPr>
          <p:cNvPr id="6" name="textruta 5">
            <a:extLst>
              <a:ext uri="{FF2B5EF4-FFF2-40B4-BE49-F238E27FC236}">
                <a16:creationId xmlns:a16="http://schemas.microsoft.com/office/drawing/2014/main" id="{32045A68-16E7-42CF-978E-2BB61962C9C8}"/>
              </a:ext>
            </a:extLst>
          </p:cNvPr>
          <p:cNvSpPr txBox="1"/>
          <p:nvPr/>
        </p:nvSpPr>
        <p:spPr>
          <a:xfrm>
            <a:off x="899591" y="3036330"/>
            <a:ext cx="3932261" cy="461665"/>
          </a:xfrm>
          <a:prstGeom prst="rect">
            <a:avLst/>
          </a:prstGeom>
          <a:noFill/>
        </p:spPr>
        <p:txBody>
          <a:bodyPr wrap="square" rtlCol="0">
            <a:spAutoFit/>
          </a:bodyPr>
          <a:lstStyle/>
          <a:p>
            <a:r>
              <a:rPr lang="sv-SE" sz="1200" dirty="0"/>
              <a:t>Andel av samtliga misstankar för bostadsinbrott 2007 – 2018 där den misstänkta personen inte var folkbokförd i Sverige.</a:t>
            </a:r>
          </a:p>
        </p:txBody>
      </p:sp>
    </p:spTree>
    <p:extLst>
      <p:ext uri="{BB962C8B-B14F-4D97-AF65-F5344CB8AC3E}">
        <p14:creationId xmlns:p14="http://schemas.microsoft.com/office/powerpoint/2010/main" val="2618464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B9A9F30-7706-48BE-8FD2-9753574CA324}"/>
              </a:ext>
            </a:extLst>
          </p:cNvPr>
          <p:cNvSpPr>
            <a:spLocks noGrp="1"/>
          </p:cNvSpPr>
          <p:nvPr>
            <p:ph type="title"/>
          </p:nvPr>
        </p:nvSpPr>
        <p:spPr>
          <a:xfrm>
            <a:off x="557653" y="950193"/>
            <a:ext cx="6696546" cy="720080"/>
          </a:xfrm>
        </p:spPr>
        <p:txBody>
          <a:bodyPr/>
          <a:lstStyle/>
          <a:p>
            <a:r>
              <a:rPr lang="sv-SE" dirty="0"/>
              <a:t>Möjliga förklaringar till utvecklingen</a:t>
            </a:r>
          </a:p>
        </p:txBody>
      </p:sp>
      <p:sp>
        <p:nvSpPr>
          <p:cNvPr id="3" name="Platshållare för innehåll 2">
            <a:extLst>
              <a:ext uri="{FF2B5EF4-FFF2-40B4-BE49-F238E27FC236}">
                <a16:creationId xmlns:a16="http://schemas.microsoft.com/office/drawing/2014/main" id="{96D713B3-194D-4FAD-B7CE-957AFCA89552}"/>
              </a:ext>
            </a:extLst>
          </p:cNvPr>
          <p:cNvSpPr>
            <a:spLocks noGrp="1"/>
          </p:cNvSpPr>
          <p:nvPr>
            <p:ph idx="1"/>
          </p:nvPr>
        </p:nvSpPr>
        <p:spPr>
          <a:xfrm>
            <a:off x="983512" y="1792193"/>
            <a:ext cx="6912570" cy="4392488"/>
          </a:xfrm>
        </p:spPr>
        <p:txBody>
          <a:bodyPr/>
          <a:lstStyle/>
          <a:p>
            <a:pPr marL="0" indent="0">
              <a:buNone/>
            </a:pPr>
            <a:r>
              <a:rPr lang="sv-SE" sz="2400" b="1" dirty="0"/>
              <a:t>Internationella brottsnätverk</a:t>
            </a:r>
            <a:endParaRPr lang="sv-SE" sz="2400" dirty="0"/>
          </a:p>
          <a:p>
            <a:pPr>
              <a:buFont typeface="Wingdings" panose="05000000000000000000" pitchFamily="2" charset="2"/>
              <a:buChar char="v"/>
            </a:pPr>
            <a:r>
              <a:rPr lang="sv-SE" sz="2400" dirty="0"/>
              <a:t>Minskningen 2018 – skärpta gränskontroller </a:t>
            </a:r>
          </a:p>
        </p:txBody>
      </p:sp>
      <p:pic>
        <p:nvPicPr>
          <p:cNvPr id="4" name="Bildobjekt 3">
            <a:extLst>
              <a:ext uri="{FF2B5EF4-FFF2-40B4-BE49-F238E27FC236}">
                <a16:creationId xmlns:a16="http://schemas.microsoft.com/office/drawing/2014/main" id="{04C092C3-080A-4A97-962B-DEBF34DD3D8C}"/>
              </a:ext>
            </a:extLst>
          </p:cNvPr>
          <p:cNvPicPr>
            <a:picLocks noChangeAspect="1"/>
          </p:cNvPicPr>
          <p:nvPr/>
        </p:nvPicPr>
        <p:blipFill>
          <a:blip r:embed="rId2"/>
          <a:stretch>
            <a:fillRect/>
          </a:stretch>
        </p:blipFill>
        <p:spPr>
          <a:xfrm>
            <a:off x="1003723" y="3418514"/>
            <a:ext cx="5112568" cy="2814125"/>
          </a:xfrm>
          <a:prstGeom prst="rect">
            <a:avLst/>
          </a:prstGeom>
        </p:spPr>
      </p:pic>
      <p:sp>
        <p:nvSpPr>
          <p:cNvPr id="5" name="textruta 4">
            <a:extLst>
              <a:ext uri="{FF2B5EF4-FFF2-40B4-BE49-F238E27FC236}">
                <a16:creationId xmlns:a16="http://schemas.microsoft.com/office/drawing/2014/main" id="{6482293C-92E0-4030-9274-9A880AF01FCD}"/>
              </a:ext>
            </a:extLst>
          </p:cNvPr>
          <p:cNvSpPr txBox="1"/>
          <p:nvPr/>
        </p:nvSpPr>
        <p:spPr>
          <a:xfrm>
            <a:off x="1003723" y="2973794"/>
            <a:ext cx="4572508" cy="276999"/>
          </a:xfrm>
          <a:prstGeom prst="rect">
            <a:avLst/>
          </a:prstGeom>
          <a:noFill/>
        </p:spPr>
        <p:txBody>
          <a:bodyPr wrap="square" rtlCol="0">
            <a:spAutoFit/>
          </a:bodyPr>
          <a:lstStyle/>
          <a:p>
            <a:r>
              <a:rPr lang="sv-SE" sz="1200" dirty="0"/>
              <a:t>Antal anmälda fullbordade bostadsinbrott per polisregion 2003–2023 </a:t>
            </a:r>
          </a:p>
        </p:txBody>
      </p:sp>
    </p:spTree>
    <p:extLst>
      <p:ext uri="{BB962C8B-B14F-4D97-AF65-F5344CB8AC3E}">
        <p14:creationId xmlns:p14="http://schemas.microsoft.com/office/powerpoint/2010/main" val="3750245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74D86E7-686E-4299-BD0A-58B4BECA5916}"/>
              </a:ext>
            </a:extLst>
          </p:cNvPr>
          <p:cNvSpPr>
            <a:spLocks noGrp="1"/>
          </p:cNvSpPr>
          <p:nvPr>
            <p:ph type="title"/>
          </p:nvPr>
        </p:nvSpPr>
        <p:spPr>
          <a:xfrm>
            <a:off x="755576" y="1052736"/>
            <a:ext cx="6984578" cy="720080"/>
          </a:xfrm>
        </p:spPr>
        <p:txBody>
          <a:bodyPr/>
          <a:lstStyle/>
          <a:p>
            <a:r>
              <a:rPr lang="sv-SE" dirty="0"/>
              <a:t>Möjliga förklaringar till utvecklingen</a:t>
            </a:r>
          </a:p>
        </p:txBody>
      </p:sp>
      <p:sp>
        <p:nvSpPr>
          <p:cNvPr id="3" name="Platshållare för innehåll 2">
            <a:extLst>
              <a:ext uri="{FF2B5EF4-FFF2-40B4-BE49-F238E27FC236}">
                <a16:creationId xmlns:a16="http://schemas.microsoft.com/office/drawing/2014/main" id="{2D0F8651-1A81-4260-96D7-F30CD0FB2429}"/>
              </a:ext>
            </a:extLst>
          </p:cNvPr>
          <p:cNvSpPr>
            <a:spLocks noGrp="1"/>
          </p:cNvSpPr>
          <p:nvPr>
            <p:ph idx="1"/>
          </p:nvPr>
        </p:nvSpPr>
        <p:spPr>
          <a:xfrm>
            <a:off x="971600" y="2204864"/>
            <a:ext cx="8064500" cy="4392488"/>
          </a:xfrm>
        </p:spPr>
        <p:txBody>
          <a:bodyPr/>
          <a:lstStyle/>
          <a:p>
            <a:pPr marL="0" indent="0">
              <a:buNone/>
            </a:pPr>
            <a:endParaRPr lang="sv-SE" sz="2400" dirty="0"/>
          </a:p>
          <a:p>
            <a:r>
              <a:rPr lang="sv-SE" sz="2400" dirty="0"/>
              <a:t>Pandemin</a:t>
            </a:r>
          </a:p>
          <a:p>
            <a:endParaRPr lang="sv-SE" sz="2400" dirty="0"/>
          </a:p>
          <a:p>
            <a:r>
              <a:rPr lang="sv-SE" sz="2400" dirty="0"/>
              <a:t>Färre lämpliga objekt</a:t>
            </a:r>
          </a:p>
          <a:p>
            <a:endParaRPr lang="sv-SE" sz="2400" dirty="0"/>
          </a:p>
          <a:p>
            <a:r>
              <a:rPr lang="sv-SE" sz="2400" dirty="0"/>
              <a:t>Förflyttningar av brottsligheten</a:t>
            </a:r>
          </a:p>
        </p:txBody>
      </p:sp>
    </p:spTree>
    <p:extLst>
      <p:ext uri="{BB962C8B-B14F-4D97-AF65-F5344CB8AC3E}">
        <p14:creationId xmlns:p14="http://schemas.microsoft.com/office/powerpoint/2010/main" val="902382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5AF218F-572E-42D0-BB48-E30112B19CE2}"/>
              </a:ext>
            </a:extLst>
          </p:cNvPr>
          <p:cNvSpPr>
            <a:spLocks noGrp="1"/>
          </p:cNvSpPr>
          <p:nvPr>
            <p:ph type="title"/>
          </p:nvPr>
        </p:nvSpPr>
        <p:spPr/>
        <p:txBody>
          <a:bodyPr/>
          <a:lstStyle/>
          <a:p>
            <a:r>
              <a:rPr lang="sv-SE" dirty="0"/>
              <a:t>Flest bostadsinbrott i storstadsområden</a:t>
            </a:r>
          </a:p>
        </p:txBody>
      </p:sp>
      <p:pic>
        <p:nvPicPr>
          <p:cNvPr id="4" name="Platshållare för innehåll 3">
            <a:extLst>
              <a:ext uri="{FF2B5EF4-FFF2-40B4-BE49-F238E27FC236}">
                <a16:creationId xmlns:a16="http://schemas.microsoft.com/office/drawing/2014/main" id="{E8B21A95-518E-4FA9-8EF2-D45C2955B76C}"/>
              </a:ext>
            </a:extLst>
          </p:cNvPr>
          <p:cNvPicPr>
            <a:picLocks noGrp="1" noChangeAspect="1"/>
          </p:cNvPicPr>
          <p:nvPr>
            <p:ph idx="1"/>
          </p:nvPr>
        </p:nvPicPr>
        <p:blipFill>
          <a:blip r:embed="rId2"/>
          <a:stretch>
            <a:fillRect/>
          </a:stretch>
        </p:blipFill>
        <p:spPr>
          <a:xfrm>
            <a:off x="1187624" y="2996952"/>
            <a:ext cx="6269445" cy="2736304"/>
          </a:xfrm>
          <a:prstGeom prst="rect">
            <a:avLst/>
          </a:prstGeom>
        </p:spPr>
      </p:pic>
      <p:sp>
        <p:nvSpPr>
          <p:cNvPr id="5" name="textruta 4">
            <a:extLst>
              <a:ext uri="{FF2B5EF4-FFF2-40B4-BE49-F238E27FC236}">
                <a16:creationId xmlns:a16="http://schemas.microsoft.com/office/drawing/2014/main" id="{CBA415E0-29B9-4BDD-A358-6FFDAB92951E}"/>
              </a:ext>
            </a:extLst>
          </p:cNvPr>
          <p:cNvSpPr txBox="1"/>
          <p:nvPr/>
        </p:nvSpPr>
        <p:spPr>
          <a:xfrm>
            <a:off x="1475656" y="2312005"/>
            <a:ext cx="5112568" cy="646331"/>
          </a:xfrm>
          <a:prstGeom prst="rect">
            <a:avLst/>
          </a:prstGeom>
          <a:noFill/>
        </p:spPr>
        <p:txBody>
          <a:bodyPr wrap="square" rtlCol="0">
            <a:spAutoFit/>
          </a:bodyPr>
          <a:lstStyle/>
          <a:p>
            <a:r>
              <a:rPr lang="sv-SE" sz="1200" dirty="0"/>
              <a:t>Antal bostadsinbrott 2019–2023 per 1 000 lägenheter respektive villor. Redovisat utifrån kommuntyp och uppdelat på lägenhetsinbrott och villainbrott. </a:t>
            </a:r>
          </a:p>
          <a:p>
            <a:endParaRPr lang="sv-SE" sz="1200" dirty="0"/>
          </a:p>
        </p:txBody>
      </p:sp>
    </p:spTree>
    <p:extLst>
      <p:ext uri="{BB962C8B-B14F-4D97-AF65-F5344CB8AC3E}">
        <p14:creationId xmlns:p14="http://schemas.microsoft.com/office/powerpoint/2010/main" val="2333928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21AE31D-C0D3-4BF0-99B1-BA9EB466D7AE}"/>
              </a:ext>
            </a:extLst>
          </p:cNvPr>
          <p:cNvSpPr>
            <a:spLocks noGrp="1"/>
          </p:cNvSpPr>
          <p:nvPr>
            <p:ph type="title"/>
          </p:nvPr>
        </p:nvSpPr>
        <p:spPr/>
        <p:txBody>
          <a:bodyPr/>
          <a:lstStyle/>
          <a:p>
            <a:r>
              <a:rPr lang="sv-SE" dirty="0"/>
              <a:t>Bostadsinbrotten sker ofta dagtid</a:t>
            </a:r>
          </a:p>
        </p:txBody>
      </p:sp>
      <p:pic>
        <p:nvPicPr>
          <p:cNvPr id="4" name="Platshållare för innehåll 3">
            <a:extLst>
              <a:ext uri="{FF2B5EF4-FFF2-40B4-BE49-F238E27FC236}">
                <a16:creationId xmlns:a16="http://schemas.microsoft.com/office/drawing/2014/main" id="{E417DA0B-8C13-44D4-883B-BDCCCBA34911}"/>
              </a:ext>
            </a:extLst>
          </p:cNvPr>
          <p:cNvPicPr>
            <a:picLocks noGrp="1" noChangeAspect="1"/>
          </p:cNvPicPr>
          <p:nvPr>
            <p:ph idx="1"/>
          </p:nvPr>
        </p:nvPicPr>
        <p:blipFill>
          <a:blip r:embed="rId2"/>
          <a:stretch>
            <a:fillRect/>
          </a:stretch>
        </p:blipFill>
        <p:spPr>
          <a:xfrm>
            <a:off x="1043608" y="2924944"/>
            <a:ext cx="4760255" cy="2853486"/>
          </a:xfrm>
          <a:prstGeom prst="rect">
            <a:avLst/>
          </a:prstGeom>
        </p:spPr>
      </p:pic>
      <p:sp>
        <p:nvSpPr>
          <p:cNvPr id="5" name="textruta 4">
            <a:extLst>
              <a:ext uri="{FF2B5EF4-FFF2-40B4-BE49-F238E27FC236}">
                <a16:creationId xmlns:a16="http://schemas.microsoft.com/office/drawing/2014/main" id="{A1D26BFA-CC29-4C5C-BA11-A85238339841}"/>
              </a:ext>
            </a:extLst>
          </p:cNvPr>
          <p:cNvSpPr txBox="1"/>
          <p:nvPr/>
        </p:nvSpPr>
        <p:spPr>
          <a:xfrm>
            <a:off x="1259632" y="2204864"/>
            <a:ext cx="5472608" cy="646331"/>
          </a:xfrm>
          <a:prstGeom prst="rect">
            <a:avLst/>
          </a:prstGeom>
          <a:noFill/>
        </p:spPr>
        <p:txBody>
          <a:bodyPr wrap="square" rtlCol="0">
            <a:spAutoFit/>
          </a:bodyPr>
          <a:lstStyle/>
          <a:p>
            <a:r>
              <a:rPr lang="sv-SE" dirty="0"/>
              <a:t>Fördelning av vilken tid på dygnet bostadsinbrottet skedde.</a:t>
            </a:r>
          </a:p>
        </p:txBody>
      </p:sp>
    </p:spTree>
    <p:extLst>
      <p:ext uri="{BB962C8B-B14F-4D97-AF65-F5344CB8AC3E}">
        <p14:creationId xmlns:p14="http://schemas.microsoft.com/office/powerpoint/2010/main" val="3608062625"/>
      </p:ext>
    </p:extLst>
  </p:cSld>
  <p:clrMapOvr>
    <a:masterClrMapping/>
  </p:clrMapOvr>
</p:sld>
</file>

<file path=ppt/theme/theme1.xml><?xml version="1.0" encoding="utf-8"?>
<a:theme xmlns:a="http://schemas.openxmlformats.org/drawingml/2006/main" name="Brå">
  <a:themeElements>
    <a:clrScheme name="Brå">
      <a:dk1>
        <a:sysClr val="windowText" lastClr="000000"/>
      </a:dk1>
      <a:lt1>
        <a:sysClr val="window" lastClr="FFFFFF"/>
      </a:lt1>
      <a:dk2>
        <a:srgbClr val="1F497D"/>
      </a:dk2>
      <a:lt2>
        <a:srgbClr val="EEECE1"/>
      </a:lt2>
      <a:accent1>
        <a:srgbClr val="00727A"/>
      </a:accent1>
      <a:accent2>
        <a:srgbClr val="6D236F"/>
      </a:accent2>
      <a:accent3>
        <a:srgbClr val="BAC405"/>
      </a:accent3>
      <a:accent4>
        <a:srgbClr val="963156"/>
      </a:accent4>
      <a:accent5>
        <a:srgbClr val="005293"/>
      </a:accent5>
      <a:accent6>
        <a:srgbClr val="827C34"/>
      </a:accent6>
      <a:hlink>
        <a:srgbClr val="0000FF"/>
      </a:hlink>
      <a:folHlink>
        <a:srgbClr val="800080"/>
      </a:folHlink>
    </a:clrScheme>
    <a:fontScheme name="Brå">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Brå</Template>
  <TotalTime>384</TotalTime>
  <Words>583</Words>
  <Application>Microsoft Office PowerPoint</Application>
  <PresentationFormat>Bildspel på skärmen (4:3)</PresentationFormat>
  <Paragraphs>114</Paragraphs>
  <Slides>22</Slides>
  <Notes>1</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22</vt:i4>
      </vt:variant>
    </vt:vector>
  </HeadingPairs>
  <TitlesOfParts>
    <vt:vector size="27" baseType="lpstr">
      <vt:lpstr>Arial</vt:lpstr>
      <vt:lpstr>Calibri</vt:lpstr>
      <vt:lpstr>Times New Roman</vt:lpstr>
      <vt:lpstr>Wingdings</vt:lpstr>
      <vt:lpstr>Brå</vt:lpstr>
      <vt:lpstr>PowerPoint-presentation</vt:lpstr>
      <vt:lpstr>PowerPoint-presentation</vt:lpstr>
      <vt:lpstr>PowerPoint-presentation</vt:lpstr>
      <vt:lpstr>PowerPoint-presentation</vt:lpstr>
      <vt:lpstr>Möjliga förklaringar till utvecklingen</vt:lpstr>
      <vt:lpstr>Möjliga förklaringar till utvecklingen</vt:lpstr>
      <vt:lpstr>Möjliga förklaringar till utvecklingen</vt:lpstr>
      <vt:lpstr>Flest bostadsinbrott i storstadsområden</vt:lpstr>
      <vt:lpstr>Bostadsinbrotten sker ofta dagtid</vt:lpstr>
      <vt:lpstr>Allt är inte bostadsinbrott</vt:lpstr>
      <vt:lpstr>Ofta lång tid innan brottet upptäcks</vt:lpstr>
      <vt:lpstr>Godset är ofta litet och värdefullt</vt:lpstr>
      <vt:lpstr>Inbrottssätt skiljer sig mellan villor och lägenheter</vt:lpstr>
      <vt:lpstr>Översikt gärningspersoner</vt:lpstr>
      <vt:lpstr>Amatörmässiga och professionella gärningspersoner</vt:lpstr>
      <vt:lpstr>Tydligt professionella gärningspersoner</vt:lpstr>
      <vt:lpstr>Uppklaring av bostadsinbrott</vt:lpstr>
      <vt:lpstr>Förekomst av utredningsåtgärder</vt:lpstr>
      <vt:lpstr>Viktiga faktorer i polisens arbete</vt:lpstr>
      <vt:lpstr>Brottssamordning viktig vid bostadsinbrott</vt:lpstr>
      <vt:lpstr>Slutsatser</vt:lpstr>
      <vt:lpstr>Tack för att ni lyssnade!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emmpa</dc:creator>
  <cp:lastModifiedBy>emmpa</cp:lastModifiedBy>
  <cp:revision>22</cp:revision>
  <dcterms:created xsi:type="dcterms:W3CDTF">2024-11-18T11:48:27Z</dcterms:created>
  <dcterms:modified xsi:type="dcterms:W3CDTF">2024-11-19T13:53:12Z</dcterms:modified>
</cp:coreProperties>
</file>